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9" r:id="rId3"/>
    <p:sldId id="260" r:id="rId4"/>
    <p:sldId id="261" r:id="rId5"/>
    <p:sldId id="267" r:id="rId6"/>
    <p:sldId id="262" r:id="rId7"/>
    <p:sldId id="263" r:id="rId8"/>
    <p:sldId id="264" r:id="rId9"/>
    <p:sldId id="271" r:id="rId10"/>
    <p:sldId id="274" r:id="rId11"/>
    <p:sldId id="272" r:id="rId12"/>
    <p:sldId id="266" r:id="rId13"/>
    <p:sldId id="269" r:id="rId14"/>
    <p:sldId id="270" r:id="rId15"/>
    <p:sldId id="268" r:id="rId16"/>
    <p:sldId id="273" r:id="rId17"/>
  </p:sldIdLst>
  <p:sldSz cx="9144000" cy="5143500" type="screen16x9"/>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200"/>
    <a:srgbClr val="753F00"/>
    <a:srgbClr val="FFFCB7"/>
    <a:srgbClr val="D4D2B4"/>
    <a:srgbClr val="E2C4A6"/>
    <a:srgbClr val="E8D1BA"/>
    <a:srgbClr val="FFFCB9"/>
    <a:srgbClr val="F6F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0"/>
  </p:normalViewPr>
  <p:slideViewPr>
    <p:cSldViewPr>
      <p:cViewPr varScale="1">
        <p:scale>
          <a:sx n="93" d="100"/>
          <a:sy n="93" d="100"/>
        </p:scale>
        <p:origin x="66" y="969"/>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1" d="100"/>
          <a:sy n="111" d="100"/>
        </p:scale>
        <p:origin x="68" y="19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8C6CBE7-C71A-419D-A027-1247E63731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0EF57855-4831-4A3B-B1D4-0C03BF3B00FD}" type="datetimeFigureOut">
              <a:rPr lang="en-US"/>
              <a:pPr>
                <a:defRPr/>
              </a:pPr>
              <a:t>6/8/2020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D24CA99-3584-42D4-A301-49B1F22BA2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24CA99-3584-42D4-A301-49B1F22BA29A}" type="slidenum">
              <a:rPr lang="en-US" altLang="en-US" smtClean="0"/>
              <a:pPr>
                <a:defRPr/>
              </a:pPr>
              <a:t>5</a:t>
            </a:fld>
            <a:endParaRPr lang="en-US" altLang="en-US"/>
          </a:p>
        </p:txBody>
      </p:sp>
    </p:spTree>
    <p:extLst>
      <p:ext uri="{BB962C8B-B14F-4D97-AF65-F5344CB8AC3E}">
        <p14:creationId xmlns:p14="http://schemas.microsoft.com/office/powerpoint/2010/main" val="2959964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12"/>
          <p:cNvSpPr>
            <a:spLocks noChangeArrowheads="1"/>
          </p:cNvSpPr>
          <p:nvPr userDrawn="1"/>
        </p:nvSpPr>
        <p:spPr bwMode="auto">
          <a:xfrm>
            <a:off x="2806700" y="895350"/>
            <a:ext cx="6337300" cy="208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13"/>
          <p:cNvSpPr>
            <a:spLocks noChangeArrowheads="1"/>
          </p:cNvSpPr>
          <p:nvPr userDrawn="1"/>
        </p:nvSpPr>
        <p:spPr bwMode="auto">
          <a:xfrm>
            <a:off x="2873375" y="9461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11"/>
          <p:cNvSpPr>
            <a:spLocks noChangeArrowheads="1"/>
          </p:cNvSpPr>
          <p:nvPr userDrawn="1"/>
        </p:nvSpPr>
        <p:spPr bwMode="auto">
          <a:xfrm>
            <a:off x="0" y="2971800"/>
            <a:ext cx="9144000"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7"/>
          <p:cNvSpPr>
            <a:spLocks noChangeArrowheads="1"/>
          </p:cNvSpPr>
          <p:nvPr userDrawn="1"/>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9" name="Picture 19" descr="LnI_Logo_2-colo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27000"/>
            <a:ext cx="2035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TAYH235\AppData\Local\Temp\vmware-tayh235\VMwareDnD\b87fcab1\PhotoBanne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28950"/>
            <a:ext cx="914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200151"/>
            <a:ext cx="5562600" cy="459581"/>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971800" y="1885950"/>
            <a:ext cx="5257800" cy="85725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251392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12"/>
          <p:cNvSpPr>
            <a:spLocks noChangeArrowheads="1"/>
          </p:cNvSpPr>
          <p:nvPr userDrawn="1"/>
        </p:nvSpPr>
        <p:spPr bwMode="auto">
          <a:xfrm>
            <a:off x="2806700" y="1085850"/>
            <a:ext cx="6337300" cy="2114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13"/>
          <p:cNvSpPr>
            <a:spLocks noChangeArrowheads="1"/>
          </p:cNvSpPr>
          <p:nvPr userDrawn="1"/>
        </p:nvSpPr>
        <p:spPr bwMode="auto">
          <a:xfrm>
            <a:off x="2873375" y="11366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11"/>
          <p:cNvSpPr>
            <a:spLocks noChangeArrowheads="1"/>
          </p:cNvSpPr>
          <p:nvPr userDrawn="1"/>
        </p:nvSpPr>
        <p:spPr bwMode="auto">
          <a:xfrm>
            <a:off x="0" y="0"/>
            <a:ext cx="12192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7"/>
          <p:cNvSpPr>
            <a:spLocks noChangeArrowheads="1"/>
          </p:cNvSpPr>
          <p:nvPr userDrawn="1"/>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9" name="Picture 19" descr="LnI_Logo_2-colo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215900"/>
            <a:ext cx="2035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TAYH235\AppData\Local\Temp\vmware-tayh235\VMwareDnD\f70b50cb\PhotoBanner_Vertic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57150"/>
            <a:ext cx="107315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390651"/>
            <a:ext cx="5943600" cy="459581"/>
          </a:xfrm>
        </p:spPr>
        <p:txBody>
          <a:bodyPr/>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2971800" y="2076450"/>
            <a:ext cx="5943600" cy="85725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349916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photo">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5105400" cy="479822"/>
          </a:xfrm>
        </p:spPr>
        <p:txBody>
          <a:bodyPr/>
          <a:lstStyle/>
          <a:p>
            <a:r>
              <a:rPr lang="en-US" dirty="0"/>
              <a:t>Click to edit Master title style</a:t>
            </a:r>
          </a:p>
        </p:txBody>
      </p:sp>
      <p:sp>
        <p:nvSpPr>
          <p:cNvPr id="3" name="Content Placeholder 2"/>
          <p:cNvSpPr>
            <a:spLocks noGrp="1"/>
          </p:cNvSpPr>
          <p:nvPr>
            <p:ph idx="1"/>
          </p:nvPr>
        </p:nvSpPr>
        <p:spPr>
          <a:xfrm>
            <a:off x="381000" y="1028700"/>
            <a:ext cx="5105400" cy="3543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9"/>
          <p:cNvSpPr>
            <a:spLocks noGrp="1"/>
          </p:cNvSpPr>
          <p:nvPr>
            <p:ph type="pic" sz="quarter" idx="10"/>
          </p:nvPr>
        </p:nvSpPr>
        <p:spPr>
          <a:xfrm>
            <a:off x="5791200" y="0"/>
            <a:ext cx="3352800" cy="4781550"/>
          </a:xfrm>
        </p:spPr>
        <p:txBody>
          <a:bodyPr/>
          <a:lstStyle/>
          <a:p>
            <a:pPr lvl="0"/>
            <a:endParaRPr lang="en-US" noProof="0" dirty="0"/>
          </a:p>
        </p:txBody>
      </p:sp>
    </p:spTree>
    <p:extLst>
      <p:ext uri="{BB962C8B-B14F-4D97-AF65-F5344CB8AC3E}">
        <p14:creationId xmlns:p14="http://schemas.microsoft.com/office/powerpoint/2010/main" val="254386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 photo, 1 column">
    <p:spTree>
      <p:nvGrpSpPr>
        <p:cNvPr id="1" name=""/>
        <p:cNvGrpSpPr/>
        <p:nvPr/>
      </p:nvGrpSpPr>
      <p:grpSpPr>
        <a:xfrm>
          <a:off x="0" y="0"/>
          <a:ext cx="0" cy="0"/>
          <a:chOff x="0" y="0"/>
          <a:chExt cx="0" cy="0"/>
        </a:xfrm>
      </p:grpSpPr>
      <p:sp>
        <p:nvSpPr>
          <p:cNvPr id="4" name="Rectangle 3"/>
          <p:cNvSpPr/>
          <p:nvPr userDrawn="1"/>
        </p:nvSpPr>
        <p:spPr>
          <a:xfrm>
            <a:off x="2514600" y="4857750"/>
            <a:ext cx="4191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720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No photo,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95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4094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85750"/>
            <a:ext cx="838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1000" y="1028700"/>
            <a:ext cx="8382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1"/>
          <p:cNvSpPr>
            <a:spLocks noChangeArrowheads="1"/>
          </p:cNvSpPr>
          <p:nvPr userDrawn="1"/>
        </p:nvSpPr>
        <p:spPr bwMode="auto">
          <a:xfrm>
            <a:off x="0" y="4800600"/>
            <a:ext cx="9144000" cy="3429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9" name="Rectangle 8"/>
          <p:cNvSpPr>
            <a:spLocks noChangeArrowheads="1"/>
          </p:cNvSpPr>
          <p:nvPr userDrawn="1"/>
        </p:nvSpPr>
        <p:spPr bwMode="auto">
          <a:xfrm>
            <a:off x="8534400" y="4802188"/>
            <a:ext cx="5334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753CA1E-D633-44C4-A2DD-E91A2BFE5784}" type="slidenum">
              <a:rPr lang="en-US" altLang="en-US" smtClean="0">
                <a:solidFill>
                  <a:schemeClr val="bg1"/>
                </a:solidFill>
              </a:rPr>
              <a:pPr eaLnBrk="1" hangingPunct="1">
                <a:defRPr/>
              </a:pPr>
              <a:t>‹#›</a:t>
            </a:fld>
            <a:endParaRPr lang="en-US" altLang="en-US"/>
          </a:p>
        </p:txBody>
      </p:sp>
      <p:sp>
        <p:nvSpPr>
          <p:cNvPr id="1030" name="TextBox 9"/>
          <p:cNvSpPr txBox="1">
            <a:spLocks noChangeArrowheads="1"/>
          </p:cNvSpPr>
          <p:nvPr userDrawn="1"/>
        </p:nvSpPr>
        <p:spPr bwMode="auto">
          <a:xfrm>
            <a:off x="0" y="4819650"/>
            <a:ext cx="9144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400" dirty="0">
                <a:solidFill>
                  <a:schemeClr val="bg1"/>
                </a:solidFill>
              </a:rPr>
              <a:t>Washington State Department of Labor &amp; Industries</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897" r:id="rId3"/>
    <p:sldLayoutId id="2147483898" r:id="rId4"/>
    <p:sldLayoutId id="2147483899" r:id="rId5"/>
    <p:sldLayoutId id="2147483900" r:id="rId6"/>
  </p:sldLayoutIdLst>
  <p:hf sldNum="0" hdr="0" dt="0"/>
  <p:txStyles>
    <p:titleStyle>
      <a:lvl1pPr algn="l" rtl="0" eaLnBrk="0" fontAlgn="base" hangingPunct="0">
        <a:spcBef>
          <a:spcPct val="0"/>
        </a:spcBef>
        <a:spcAft>
          <a:spcPct val="0"/>
        </a:spcAft>
        <a:defRPr sz="3200" b="1">
          <a:solidFill>
            <a:srgbClr val="4D4D4D"/>
          </a:solidFill>
          <a:latin typeface="+mj-lt"/>
          <a:ea typeface="+mj-ea"/>
          <a:cs typeface="+mj-cs"/>
        </a:defRPr>
      </a:lvl1pPr>
      <a:lvl2pPr algn="l" rtl="0" eaLnBrk="0" fontAlgn="base" hangingPunct="0">
        <a:spcBef>
          <a:spcPct val="0"/>
        </a:spcBef>
        <a:spcAft>
          <a:spcPct val="0"/>
        </a:spcAft>
        <a:defRPr sz="3200" b="1">
          <a:solidFill>
            <a:srgbClr val="4D4D4D"/>
          </a:solidFill>
          <a:latin typeface="Arial" charset="0"/>
        </a:defRPr>
      </a:lvl2pPr>
      <a:lvl3pPr algn="l" rtl="0" eaLnBrk="0" fontAlgn="base" hangingPunct="0">
        <a:spcBef>
          <a:spcPct val="0"/>
        </a:spcBef>
        <a:spcAft>
          <a:spcPct val="0"/>
        </a:spcAft>
        <a:defRPr sz="3200" b="1">
          <a:solidFill>
            <a:srgbClr val="4D4D4D"/>
          </a:solidFill>
          <a:latin typeface="Arial" charset="0"/>
        </a:defRPr>
      </a:lvl3pPr>
      <a:lvl4pPr algn="l" rtl="0" eaLnBrk="0" fontAlgn="base" hangingPunct="0">
        <a:spcBef>
          <a:spcPct val="0"/>
        </a:spcBef>
        <a:spcAft>
          <a:spcPct val="0"/>
        </a:spcAft>
        <a:defRPr sz="3200" b="1">
          <a:solidFill>
            <a:srgbClr val="4D4D4D"/>
          </a:solidFill>
          <a:latin typeface="Arial" charset="0"/>
        </a:defRPr>
      </a:lvl4pPr>
      <a:lvl5pPr algn="l" rtl="0" eaLnBrk="0" fontAlgn="base" hangingPunct="0">
        <a:spcBef>
          <a:spcPct val="0"/>
        </a:spcBef>
        <a:spcAft>
          <a:spcPct val="0"/>
        </a:spcAft>
        <a:defRPr sz="3200" b="1">
          <a:solidFill>
            <a:srgbClr val="4D4D4D"/>
          </a:solidFill>
          <a:latin typeface="Arial" charset="0"/>
        </a:defRPr>
      </a:lvl5pPr>
      <a:lvl6pPr marL="457200" algn="l" rtl="0" fontAlgn="base">
        <a:spcBef>
          <a:spcPct val="0"/>
        </a:spcBef>
        <a:spcAft>
          <a:spcPct val="0"/>
        </a:spcAft>
        <a:defRPr sz="3200" b="1">
          <a:solidFill>
            <a:srgbClr val="4D4D4D"/>
          </a:solidFill>
          <a:latin typeface="Arial" charset="0"/>
        </a:defRPr>
      </a:lvl6pPr>
      <a:lvl7pPr marL="914400" algn="l" rtl="0" fontAlgn="base">
        <a:spcBef>
          <a:spcPct val="0"/>
        </a:spcBef>
        <a:spcAft>
          <a:spcPct val="0"/>
        </a:spcAft>
        <a:defRPr sz="3200" b="1">
          <a:solidFill>
            <a:srgbClr val="4D4D4D"/>
          </a:solidFill>
          <a:latin typeface="Arial" charset="0"/>
        </a:defRPr>
      </a:lvl7pPr>
      <a:lvl8pPr marL="1371600" algn="l" rtl="0" fontAlgn="base">
        <a:spcBef>
          <a:spcPct val="0"/>
        </a:spcBef>
        <a:spcAft>
          <a:spcPct val="0"/>
        </a:spcAft>
        <a:defRPr sz="3200" b="1">
          <a:solidFill>
            <a:srgbClr val="4D4D4D"/>
          </a:solidFill>
          <a:latin typeface="Arial" charset="0"/>
        </a:defRPr>
      </a:lvl8pPr>
      <a:lvl9pPr marL="1828800" algn="l" rtl="0" fontAlgn="base">
        <a:spcBef>
          <a:spcPct val="0"/>
        </a:spcBef>
        <a:spcAft>
          <a:spcPct val="0"/>
        </a:spcAft>
        <a:defRPr sz="3200" b="1">
          <a:solidFill>
            <a:srgbClr val="4D4D4D"/>
          </a:solidFill>
          <a:latin typeface="Arial" charset="0"/>
        </a:defRPr>
      </a:lvl9pPr>
    </p:titleStyle>
    <p:bodyStyle>
      <a:lvl1pPr marL="342900" indent="-342900" algn="l" rtl="0" eaLnBrk="0" fontAlgn="base" hangingPunct="0">
        <a:spcBef>
          <a:spcPct val="20000"/>
        </a:spcBef>
        <a:spcAft>
          <a:spcPct val="0"/>
        </a:spcAft>
        <a:buClr>
          <a:srgbClr val="005595"/>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5595"/>
        </a:buClr>
        <a:buChar char="–"/>
        <a:defRPr sz="2400">
          <a:solidFill>
            <a:schemeClr val="tx1"/>
          </a:solidFill>
          <a:latin typeface="+mn-lt"/>
        </a:defRPr>
      </a:lvl2pPr>
      <a:lvl3pPr marL="1143000" indent="-228600" algn="l" rtl="0" eaLnBrk="0" fontAlgn="base" hangingPunct="0">
        <a:spcBef>
          <a:spcPct val="20000"/>
        </a:spcBef>
        <a:spcAft>
          <a:spcPct val="0"/>
        </a:spcAft>
        <a:buClr>
          <a:srgbClr val="005595"/>
        </a:buClr>
        <a:buChar char="•"/>
        <a:defRPr sz="2000">
          <a:solidFill>
            <a:schemeClr val="tx1"/>
          </a:solidFill>
          <a:latin typeface="+mn-lt"/>
        </a:defRPr>
      </a:lvl3pPr>
      <a:lvl4pPr marL="1600200" indent="-228600" algn="l" rtl="0" eaLnBrk="0" fontAlgn="base" hangingPunct="0">
        <a:spcBef>
          <a:spcPct val="20000"/>
        </a:spcBef>
        <a:spcAft>
          <a:spcPct val="0"/>
        </a:spcAft>
        <a:buClr>
          <a:srgbClr val="005595"/>
        </a:buClr>
        <a:buChar char="–"/>
        <a:defRPr>
          <a:solidFill>
            <a:schemeClr val="tx1"/>
          </a:solidFill>
          <a:latin typeface="+mn-lt"/>
        </a:defRPr>
      </a:lvl4pPr>
      <a:lvl5pPr marL="2057400" indent="-228600" algn="l" rtl="0" eaLnBrk="0" fontAlgn="base" hangingPunct="0">
        <a:spcBef>
          <a:spcPct val="20000"/>
        </a:spcBef>
        <a:spcAft>
          <a:spcPct val="0"/>
        </a:spcAft>
        <a:buClr>
          <a:srgbClr val="005595"/>
        </a:buClr>
        <a:buChar char="»"/>
        <a:defRPr>
          <a:solidFill>
            <a:schemeClr val="tx1"/>
          </a:solidFill>
          <a:latin typeface="+mn-lt"/>
        </a:defRPr>
      </a:lvl5pPr>
      <a:lvl6pPr marL="2514600" indent="-228600" algn="l" rtl="0" fontAlgn="base">
        <a:spcBef>
          <a:spcPct val="20000"/>
        </a:spcBef>
        <a:spcAft>
          <a:spcPct val="0"/>
        </a:spcAft>
        <a:buClr>
          <a:srgbClr val="005595"/>
        </a:buClr>
        <a:buChar char="»"/>
        <a:defRPr>
          <a:solidFill>
            <a:schemeClr val="tx1"/>
          </a:solidFill>
          <a:latin typeface="+mn-lt"/>
        </a:defRPr>
      </a:lvl6pPr>
      <a:lvl7pPr marL="2971800" indent="-228600" algn="l" rtl="0" fontAlgn="base">
        <a:spcBef>
          <a:spcPct val="20000"/>
        </a:spcBef>
        <a:spcAft>
          <a:spcPct val="0"/>
        </a:spcAft>
        <a:buClr>
          <a:srgbClr val="005595"/>
        </a:buClr>
        <a:buChar char="»"/>
        <a:defRPr>
          <a:solidFill>
            <a:schemeClr val="tx1"/>
          </a:solidFill>
          <a:latin typeface="+mn-lt"/>
        </a:defRPr>
      </a:lvl7pPr>
      <a:lvl8pPr marL="3429000" indent="-228600" algn="l" rtl="0" fontAlgn="base">
        <a:spcBef>
          <a:spcPct val="20000"/>
        </a:spcBef>
        <a:spcAft>
          <a:spcPct val="0"/>
        </a:spcAft>
        <a:buClr>
          <a:srgbClr val="005595"/>
        </a:buClr>
        <a:buChar char="»"/>
        <a:defRPr>
          <a:solidFill>
            <a:schemeClr val="tx1"/>
          </a:solidFill>
          <a:latin typeface="+mn-lt"/>
        </a:defRPr>
      </a:lvl8pPr>
      <a:lvl9pPr marL="3886200" indent="-228600" algn="l" rtl="0" fontAlgn="base">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hyperlink" Target="https://lni.wa.gov/workers-rights/workplace-complaints/safety-complain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lni.wa.gov/forms-publications/F414-167-000.pdf" TargetMode="External"/><Relationship Id="rId7" Type="http://schemas.openxmlformats.org/officeDocument/2006/relationships/hyperlink" Target="https://www.lni.wa.gov/agency/_docs/wacoronavirushazardconsiderationsemployers.pdf" TargetMode="Externa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hyperlink" Target="https://www.lni.wa.gov/forms-publications/F414-163-000.pdf" TargetMode="External"/><Relationship Id="rId5" Type="http://schemas.openxmlformats.org/officeDocument/2006/relationships/hyperlink" Target="https://www.lni.wa.gov/forms-publications/F414-166-000.pdf" TargetMode="External"/><Relationship Id="rId4" Type="http://schemas.openxmlformats.org/officeDocument/2006/relationships/hyperlink" Target="https://www.lni.wa.gov/forms-publications/F414-165-000.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DOSHConsultation@Lni.wa.gov" TargetMode="Externa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hyperlink" Target="https://lni.wa.gov/safety-health/preventing-injuries-illnesses/request-consultation/onsite-consult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
          <p:cNvSpPr txBox="1">
            <a:spLocks noChangeArrowheads="1"/>
          </p:cNvSpPr>
          <p:nvPr/>
        </p:nvSpPr>
        <p:spPr bwMode="auto">
          <a:xfrm>
            <a:off x="228600" y="462915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1800"/>
              <a:t>June, 2020</a:t>
            </a:r>
          </a:p>
        </p:txBody>
      </p:sp>
      <p:sp>
        <p:nvSpPr>
          <p:cNvPr id="3" name="Title 2"/>
          <p:cNvSpPr>
            <a:spLocks noGrp="1"/>
          </p:cNvSpPr>
          <p:nvPr>
            <p:ph type="ctrTitle"/>
          </p:nvPr>
        </p:nvSpPr>
        <p:spPr>
          <a:xfrm>
            <a:off x="2971800" y="1200151"/>
            <a:ext cx="5562600" cy="1543049"/>
          </a:xfrm>
        </p:spPr>
        <p:txBody>
          <a:bodyPr/>
          <a:lstStyle/>
          <a:p>
            <a:r>
              <a:rPr lang="en-US" altLang="en-US" dirty="0"/>
              <a:t>Basic employee training on Covid-19 infection prevention</a:t>
            </a:r>
            <a:br>
              <a:rPr lang="en-US" altLang="en-US" dirty="0"/>
            </a:b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2"/>
          <p:cNvSpPr txBox="1">
            <a:spLocks noChangeArrowheads="1"/>
          </p:cNvSpPr>
          <p:nvPr/>
        </p:nvSpPr>
        <p:spPr bwMode="auto">
          <a:xfrm>
            <a:off x="2626895" y="1885950"/>
            <a:ext cx="6553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 typeface="Wingdings" panose="05000000000000000000" pitchFamily="2" charset="2"/>
              <a:buNone/>
            </a:pPr>
            <a:r>
              <a:rPr lang="en-US" altLang="en-US" sz="1800" dirty="0"/>
              <a:t>All three help prevent risk for spreading the virus to others.</a:t>
            </a:r>
          </a:p>
          <a:p>
            <a:pPr>
              <a:spcBef>
                <a:spcPct val="0"/>
              </a:spcBef>
              <a:buClrTx/>
              <a:buFont typeface="Wingdings" panose="05000000000000000000" pitchFamily="2" charset="2"/>
              <a:buNone/>
            </a:pPr>
            <a:endParaRPr lang="en-US" altLang="en-US" sz="1200" dirty="0"/>
          </a:p>
          <a:p>
            <a:pPr>
              <a:spcBef>
                <a:spcPct val="0"/>
              </a:spcBef>
              <a:buClrTx/>
              <a:buFont typeface="Wingdings" panose="05000000000000000000" pitchFamily="2" charset="2"/>
              <a:buNone/>
            </a:pPr>
            <a:r>
              <a:rPr lang="en-US" altLang="en-US" sz="1800" dirty="0"/>
              <a:t>The Center for Disease Control (CDC) estimates that 40% of infections come from people with no symptoms.</a:t>
            </a:r>
          </a:p>
          <a:p>
            <a:pPr>
              <a:spcBef>
                <a:spcPct val="0"/>
              </a:spcBef>
              <a:buClrTx/>
              <a:buFontTx/>
              <a:buNone/>
            </a:pPr>
            <a:endParaRPr lang="en-US" altLang="en-US" sz="1200" dirty="0"/>
          </a:p>
          <a:p>
            <a:pPr>
              <a:spcBef>
                <a:spcPct val="0"/>
              </a:spcBef>
              <a:buClrTx/>
              <a:buFontTx/>
              <a:buNone/>
            </a:pPr>
            <a:r>
              <a:rPr lang="en-US" altLang="en-US" sz="1800" dirty="0"/>
              <a:t>Depending on your job, level of risk, and whether prevention measures like physical barriers are used, you may be required to wear a face covering, mask, or respirator.</a:t>
            </a:r>
            <a:endParaRPr lang="en-US" altLang="en-US" sz="1100" dirty="0"/>
          </a:p>
        </p:txBody>
      </p:sp>
      <p:pic>
        <p:nvPicPr>
          <p:cNvPr id="15366" name="Picture 3" descr="Worker wearing face mask, gloves and hard hat"/>
          <p:cNvPicPr>
            <a:picLocks noChangeAspect="1"/>
          </p:cNvPicPr>
          <p:nvPr/>
        </p:nvPicPr>
        <p:blipFill>
          <a:blip r:embed="rId3">
            <a:extLst>
              <a:ext uri="{28A0092B-C50C-407E-A947-70E740481C1C}">
                <a14:useLocalDpi xmlns:a14="http://schemas.microsoft.com/office/drawing/2010/main" val="0"/>
              </a:ext>
            </a:extLst>
          </a:blip>
          <a:srcRect b="20276"/>
          <a:stretch>
            <a:fillRect/>
          </a:stretch>
        </p:blipFill>
        <p:spPr bwMode="auto">
          <a:xfrm>
            <a:off x="131763" y="593725"/>
            <a:ext cx="23622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p:nvPr>
        </p:nvSpPr>
        <p:spPr>
          <a:xfrm>
            <a:off x="304800" y="119063"/>
            <a:ext cx="8382000" cy="479425"/>
          </a:xfrm>
        </p:spPr>
        <p:txBody>
          <a:bodyPr/>
          <a:lstStyle/>
          <a:p>
            <a:pPr algn="ctr"/>
            <a:r>
              <a:rPr lang="en-US" altLang="en-US" sz="2800" b="0" dirty="0">
                <a:solidFill>
                  <a:schemeClr val="tx1"/>
                </a:solidFill>
              </a:rPr>
              <a:t>Face Coverings, Masks, and Respirators</a:t>
            </a:r>
          </a:p>
        </p:txBody>
      </p:sp>
    </p:spTree>
    <p:custDataLst>
      <p:tags r:id="rId1"/>
    </p:custDataLst>
    <p:extLst>
      <p:ext uri="{BB962C8B-B14F-4D97-AF65-F5344CB8AC3E}">
        <p14:creationId xmlns:p14="http://schemas.microsoft.com/office/powerpoint/2010/main" val="40930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Box 8"/>
          <p:cNvSpPr txBox="1">
            <a:spLocks noChangeArrowheads="1"/>
          </p:cNvSpPr>
          <p:nvPr/>
        </p:nvSpPr>
        <p:spPr bwMode="auto">
          <a:xfrm>
            <a:off x="2036512" y="3802354"/>
            <a:ext cx="45928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1800" dirty="0"/>
              <a:t>N-95 respirator for high- and extremely high-risk jobs. Protects the wearer from inhaling saliva particles already in the air. </a:t>
            </a:r>
          </a:p>
        </p:txBody>
      </p:sp>
      <p:pic>
        <p:nvPicPr>
          <p:cNvPr id="16396" name="Picture 19" descr="Surgical mask"/>
          <p:cNvPicPr>
            <a:picLocks noChangeAspect="1"/>
          </p:cNvPicPr>
          <p:nvPr/>
        </p:nvPicPr>
        <p:blipFill>
          <a:blip r:embed="rId3">
            <a:extLst>
              <a:ext uri="{28A0092B-C50C-407E-A947-70E740481C1C}">
                <a14:useLocalDpi xmlns:a14="http://schemas.microsoft.com/office/drawing/2010/main" val="0"/>
              </a:ext>
            </a:extLst>
          </a:blip>
          <a:srcRect l="7094" r="5162"/>
          <a:stretch>
            <a:fillRect/>
          </a:stretch>
        </p:blipFill>
        <p:spPr bwMode="auto">
          <a:xfrm>
            <a:off x="6629400" y="2418054"/>
            <a:ext cx="2514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7"/>
          <p:cNvSpPr txBox="1">
            <a:spLocks noChangeArrowheads="1"/>
          </p:cNvSpPr>
          <p:nvPr/>
        </p:nvSpPr>
        <p:spPr bwMode="auto">
          <a:xfrm>
            <a:off x="2514600" y="2745503"/>
            <a:ext cx="46048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None/>
            </a:pPr>
            <a:r>
              <a:rPr lang="en-US" altLang="en-US" sz="1800" dirty="0"/>
              <a:t>Non-approved, disposable surgical-style mask for medium-risk jobs. Keeps saliva particles from escaping into the air. </a:t>
            </a:r>
          </a:p>
        </p:txBody>
      </p:sp>
      <p:pic>
        <p:nvPicPr>
          <p:cNvPr id="16395" name="Picture 18" descr="black face covering"/>
          <p:cNvPicPr>
            <a:picLocks noChangeAspect="1"/>
          </p:cNvPicPr>
          <p:nvPr/>
        </p:nvPicPr>
        <p:blipFill>
          <a:blip r:embed="rId4">
            <a:extLst>
              <a:ext uri="{28A0092B-C50C-407E-A947-70E740481C1C}">
                <a14:useLocalDpi xmlns:a14="http://schemas.microsoft.com/office/drawing/2010/main" val="0"/>
              </a:ext>
            </a:extLst>
          </a:blip>
          <a:srcRect l="23189" t="16614" r="16357" b="16887"/>
          <a:stretch>
            <a:fillRect/>
          </a:stretch>
        </p:blipFill>
        <p:spPr bwMode="auto">
          <a:xfrm>
            <a:off x="2876216" y="1536952"/>
            <a:ext cx="179070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p:cNvSpPr txBox="1">
            <a:spLocks noChangeArrowheads="1"/>
          </p:cNvSpPr>
          <p:nvPr/>
        </p:nvSpPr>
        <p:spPr bwMode="auto">
          <a:xfrm>
            <a:off x="-73066" y="1603328"/>
            <a:ext cx="3200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1800" dirty="0"/>
              <a:t> Purchased face coverings</a:t>
            </a:r>
          </a:p>
          <a:p>
            <a:pPr algn="ctr">
              <a:spcBef>
                <a:spcPct val="0"/>
              </a:spcBef>
              <a:buClrTx/>
              <a:buFontTx/>
              <a:buNone/>
            </a:pPr>
            <a:r>
              <a:rPr lang="en-US" altLang="en-US" sz="1600" dirty="0"/>
              <a:t>(many types) for low-risk jobs. Keeps saliva particles from escaping into the air.</a:t>
            </a:r>
          </a:p>
        </p:txBody>
      </p:sp>
      <p:pic>
        <p:nvPicPr>
          <p:cNvPr id="16394" name="Picture 17" descr="3 cloth homemade face covering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573088"/>
            <a:ext cx="23145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2514600" y="638810"/>
            <a:ext cx="3848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None/>
            </a:pPr>
            <a:r>
              <a:rPr lang="en-US" altLang="en-US" sz="1800" dirty="0"/>
              <a:t>Homemade cloth face coverings for low risk jobs. Keeps saliva particles from escaping into the air.</a:t>
            </a:r>
          </a:p>
        </p:txBody>
      </p:sp>
      <p:pic>
        <p:nvPicPr>
          <p:cNvPr id="2" name="Picture 1" descr="N95 face mask with yellow straps"/>
          <p:cNvPicPr>
            <a:picLocks noChangeAspect="1"/>
          </p:cNvPicPr>
          <p:nvPr/>
        </p:nvPicPr>
        <p:blipFill>
          <a:blip r:embed="rId6"/>
          <a:stretch>
            <a:fillRect/>
          </a:stretch>
        </p:blipFill>
        <p:spPr>
          <a:xfrm>
            <a:off x="96253" y="3284160"/>
            <a:ext cx="1908175" cy="1433894"/>
          </a:xfrm>
          <a:prstGeom prst="rect">
            <a:avLst/>
          </a:prstGeom>
        </p:spPr>
      </p:pic>
      <p:sp>
        <p:nvSpPr>
          <p:cNvPr id="16386" name="Title 1"/>
          <p:cNvSpPr>
            <a:spLocks noGrp="1"/>
          </p:cNvSpPr>
          <p:nvPr>
            <p:ph type="title"/>
          </p:nvPr>
        </p:nvSpPr>
        <p:spPr>
          <a:xfrm>
            <a:off x="-114300" y="31750"/>
            <a:ext cx="9448800" cy="577850"/>
          </a:xfrm>
        </p:spPr>
        <p:txBody>
          <a:bodyPr/>
          <a:lstStyle/>
          <a:p>
            <a:pPr algn="ctr"/>
            <a:r>
              <a:rPr lang="en-US" altLang="en-US" sz="2400" b="0" dirty="0">
                <a:solidFill>
                  <a:schemeClr val="tx1"/>
                </a:solidFill>
              </a:rPr>
              <a:t>Face coverings, masks, and respirators–what’s the difference?</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2" descr="Person using debit/credit card in machine with plastic shield or sneeze guard hanging in front of person sitting at desk.  Both wearing face mask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2688" y="2781300"/>
            <a:ext cx="271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hands using hand sanitizer in front of hand sanitizer station at work."/>
          <p:cNvPicPr>
            <a:picLocks noChangeAspect="1"/>
          </p:cNvPicPr>
          <p:nvPr/>
        </p:nvPicPr>
        <p:blipFill>
          <a:blip r:embed="rId4">
            <a:extLst>
              <a:ext uri="{28A0092B-C50C-407E-A947-70E740481C1C}">
                <a14:useLocalDpi xmlns:a14="http://schemas.microsoft.com/office/drawing/2010/main" val="0"/>
              </a:ext>
            </a:extLst>
          </a:blip>
          <a:srcRect r="16415"/>
          <a:stretch>
            <a:fillRect/>
          </a:stretch>
        </p:blipFill>
        <p:spPr bwMode="auto">
          <a:xfrm>
            <a:off x="6400800" y="679450"/>
            <a:ext cx="24384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2"/>
          <p:cNvSpPr txBox="1">
            <a:spLocks noChangeArrowheads="1"/>
          </p:cNvSpPr>
          <p:nvPr/>
        </p:nvSpPr>
        <p:spPr bwMode="auto">
          <a:xfrm>
            <a:off x="115888" y="819150"/>
            <a:ext cx="6146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000"/>
              <a:t>Provide hand-washing and sanitizing supplies.</a:t>
            </a:r>
          </a:p>
          <a:p>
            <a:pPr>
              <a:spcBef>
                <a:spcPct val="0"/>
              </a:spcBef>
              <a:buClrTx/>
              <a:buFontTx/>
              <a:buNone/>
            </a:pPr>
            <a:endParaRPr lang="en-US" altLang="en-US" sz="1200"/>
          </a:p>
          <a:p>
            <a:pPr>
              <a:spcBef>
                <a:spcPct val="0"/>
              </a:spcBef>
              <a:buClrTx/>
              <a:buFontTx/>
              <a:buNone/>
            </a:pPr>
            <a:r>
              <a:rPr lang="en-US" altLang="en-US" sz="2000"/>
              <a:t>Set up physical distancing and control customer flow.</a:t>
            </a:r>
          </a:p>
          <a:p>
            <a:pPr>
              <a:spcBef>
                <a:spcPct val="0"/>
              </a:spcBef>
              <a:buClrTx/>
              <a:buFontTx/>
              <a:buNone/>
            </a:pPr>
            <a:endParaRPr lang="en-US" altLang="en-US" sz="1200"/>
          </a:p>
          <a:p>
            <a:pPr>
              <a:spcBef>
                <a:spcPct val="0"/>
              </a:spcBef>
              <a:buClrTx/>
              <a:buFontTx/>
              <a:buNone/>
            </a:pPr>
            <a:r>
              <a:rPr lang="en-US" altLang="en-US" sz="2000"/>
              <a:t>Install barriers between workers where feasible.</a:t>
            </a:r>
          </a:p>
          <a:p>
            <a:pPr>
              <a:spcBef>
                <a:spcPct val="0"/>
              </a:spcBef>
              <a:buClrTx/>
              <a:buFontTx/>
              <a:buNone/>
            </a:pPr>
            <a:endParaRPr lang="en-US" altLang="en-US" sz="1200"/>
          </a:p>
          <a:p>
            <a:pPr>
              <a:spcBef>
                <a:spcPct val="0"/>
              </a:spcBef>
              <a:buClrTx/>
              <a:buFontTx/>
              <a:buNone/>
            </a:pPr>
            <a:r>
              <a:rPr lang="en-US" altLang="en-US" sz="2000"/>
              <a:t>Send home any worker who appears infected.</a:t>
            </a:r>
          </a:p>
          <a:p>
            <a:pPr>
              <a:spcBef>
                <a:spcPct val="0"/>
              </a:spcBef>
              <a:buClrTx/>
              <a:buFontTx/>
              <a:buNone/>
            </a:pPr>
            <a:endParaRPr lang="en-US" altLang="en-US" sz="1200"/>
          </a:p>
          <a:p>
            <a:pPr>
              <a:spcBef>
                <a:spcPct val="0"/>
              </a:spcBef>
              <a:buClrTx/>
              <a:buFont typeface="Wingdings" panose="05000000000000000000" pitchFamily="2" charset="2"/>
              <a:buNone/>
            </a:pPr>
            <a:r>
              <a:rPr lang="en-US" altLang="en-US" sz="2000">
                <a:cs typeface="Arial" panose="020B0604020202020204" pitchFamily="34" charset="0"/>
              </a:rPr>
              <a:t>Provide personal protective equipment (PPE) as needed for the activity being done.</a:t>
            </a:r>
          </a:p>
          <a:p>
            <a:pPr>
              <a:spcBef>
                <a:spcPct val="0"/>
              </a:spcBef>
              <a:buClrTx/>
              <a:buFontTx/>
              <a:buNone/>
            </a:pPr>
            <a:endParaRPr lang="en-US" altLang="en-US" sz="1200"/>
          </a:p>
          <a:p>
            <a:pPr>
              <a:spcBef>
                <a:spcPct val="0"/>
              </a:spcBef>
              <a:buClrTx/>
              <a:buFontTx/>
              <a:buNone/>
            </a:pPr>
            <a:r>
              <a:rPr lang="en-US" altLang="en-US" sz="2000"/>
              <a:t>Train you on specific protective measures required at your workplace.</a:t>
            </a:r>
          </a:p>
        </p:txBody>
      </p:sp>
      <p:sp>
        <p:nvSpPr>
          <p:cNvPr id="17410" name="Title 1"/>
          <p:cNvSpPr>
            <a:spLocks noGrp="1"/>
          </p:cNvSpPr>
          <p:nvPr>
            <p:ph type="title"/>
          </p:nvPr>
        </p:nvSpPr>
        <p:spPr>
          <a:xfrm>
            <a:off x="228600" y="119063"/>
            <a:ext cx="8382000" cy="479425"/>
          </a:xfrm>
        </p:spPr>
        <p:txBody>
          <a:bodyPr/>
          <a:lstStyle/>
          <a:p>
            <a:pPr algn="ctr"/>
            <a:r>
              <a:rPr lang="en-US" altLang="en-US" sz="2800" b="0">
                <a:solidFill>
                  <a:schemeClr val="tx1"/>
                </a:solidFill>
              </a:rPr>
              <a:t>What your employer must do to protect you</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2"/>
          <p:cNvSpPr txBox="1">
            <a:spLocks noChangeArrowheads="1"/>
          </p:cNvSpPr>
          <p:nvPr/>
        </p:nvSpPr>
        <p:spPr bwMode="auto">
          <a:xfrm>
            <a:off x="609600" y="2887663"/>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1800">
                <a:solidFill>
                  <a:srgbClr val="FF0000"/>
                </a:solidFill>
              </a:rPr>
              <a:t>Your employer can add additional slides to cover those specific procedures, or  use other training methods.</a:t>
            </a:r>
          </a:p>
        </p:txBody>
      </p:sp>
      <p:sp>
        <p:nvSpPr>
          <p:cNvPr id="18437" name="Rectangle 2"/>
          <p:cNvSpPr>
            <a:spLocks noChangeArrowheads="1"/>
          </p:cNvSpPr>
          <p:nvPr/>
        </p:nvSpPr>
        <p:spPr bwMode="auto">
          <a:xfrm>
            <a:off x="609600" y="1049338"/>
            <a:ext cx="7543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a:solidFill>
                  <a:srgbClr val="1F497D"/>
                </a:solidFill>
                <a:latin typeface="Calibri" panose="020F0502020204030204" pitchFamily="34" charset="0"/>
                <a:cs typeface="Calibri" panose="020F0502020204030204" pitchFamily="34" charset="0"/>
              </a:rPr>
              <a:t>Your employer is required to have specific procedures for protection against COVID-19 infection.  You must be trained on those procedures.</a:t>
            </a:r>
            <a:endParaRPr lang="en-US" altLang="en-US" sz="2400">
              <a:latin typeface="Calibri" panose="020F0502020204030204" pitchFamily="34" charset="0"/>
              <a:cs typeface="Calibri" panose="020F0502020204030204" pitchFamily="34" charset="0"/>
            </a:endParaRPr>
          </a:p>
          <a:p>
            <a:pPr>
              <a:spcBef>
                <a:spcPct val="0"/>
              </a:spcBef>
              <a:buClrTx/>
              <a:buFontTx/>
              <a:buNone/>
            </a:pPr>
            <a:r>
              <a:rPr lang="en-US" altLang="en-US" sz="1800">
                <a:solidFill>
                  <a:srgbClr val="1F497D"/>
                </a:solidFill>
                <a:latin typeface="Calibri" panose="020F0502020204030204" pitchFamily="34" charset="0"/>
                <a:cs typeface="Calibri" panose="020F0502020204030204" pitchFamily="34" charset="0"/>
              </a:rPr>
              <a:t> </a:t>
            </a:r>
            <a:endParaRPr lang="en-US" altLang="en-US" sz="1800">
              <a:latin typeface="Calibri" panose="020F0502020204030204" pitchFamily="34" charset="0"/>
              <a:cs typeface="Calibri" panose="020F0502020204030204" pitchFamily="34" charset="0"/>
            </a:endParaRPr>
          </a:p>
        </p:txBody>
      </p:sp>
      <p:sp>
        <p:nvSpPr>
          <p:cNvPr id="18434" name="Title 1"/>
          <p:cNvSpPr>
            <a:spLocks noGrp="1"/>
          </p:cNvSpPr>
          <p:nvPr>
            <p:ph type="title"/>
          </p:nvPr>
        </p:nvSpPr>
        <p:spPr>
          <a:xfrm>
            <a:off x="419100" y="209550"/>
            <a:ext cx="8382000" cy="479425"/>
          </a:xfrm>
        </p:spPr>
        <p:txBody>
          <a:bodyPr/>
          <a:lstStyle/>
          <a:p>
            <a:pPr algn="ctr"/>
            <a:r>
              <a:rPr lang="en-US" altLang="en-US" sz="2400" b="0">
                <a:solidFill>
                  <a:schemeClr val="tx1"/>
                </a:solidFill>
              </a:rPr>
              <a:t>Specific Covid-19 protective measures at your worksite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 descr="Labor &amp; Industri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3751263"/>
            <a:ext cx="3276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2"/>
          <p:cNvSpPr txBox="1">
            <a:spLocks noChangeArrowheads="1"/>
          </p:cNvSpPr>
          <p:nvPr/>
        </p:nvSpPr>
        <p:spPr bwMode="auto">
          <a:xfrm>
            <a:off x="2792413" y="3300413"/>
            <a:ext cx="320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1800"/>
              <a:t>Or call 1-800-423-7233</a:t>
            </a:r>
          </a:p>
        </p:txBody>
      </p:sp>
      <p:sp>
        <p:nvSpPr>
          <p:cNvPr id="19460" name="Rectangle 2"/>
          <p:cNvSpPr>
            <a:spLocks noChangeArrowheads="1"/>
          </p:cNvSpPr>
          <p:nvPr/>
        </p:nvSpPr>
        <p:spPr bwMode="auto">
          <a:xfrm>
            <a:off x="228600" y="603250"/>
            <a:ext cx="77724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
                <a:srgbClr val="FFFF00"/>
              </a:buClr>
              <a:buFont typeface="Wingdings" panose="05000000000000000000" pitchFamily="2" charset="2"/>
              <a:buNone/>
            </a:pPr>
            <a:r>
              <a:rPr lang="en-US" altLang="en-US" sz="2400" dirty="0">
                <a:latin typeface="Calibri" panose="020F0502020204030204" pitchFamily="34" charset="0"/>
                <a:cs typeface="Calibri" panose="020F0502020204030204" pitchFamily="34" charset="0"/>
              </a:rPr>
              <a:t>You have the right to: </a:t>
            </a:r>
          </a:p>
          <a:p>
            <a:pPr>
              <a:spcBef>
                <a:spcPct val="0"/>
              </a:spcBef>
              <a:buClr>
                <a:srgbClr val="FFFF00"/>
              </a:buClr>
              <a:buFont typeface="Wingdings" panose="05000000000000000000" pitchFamily="2" charset="2"/>
              <a:buNone/>
            </a:pPr>
            <a:endParaRPr lang="en-US" altLang="en-US" sz="2000" dirty="0">
              <a:latin typeface="Calibri" panose="020F0502020204030204" pitchFamily="34" charset="0"/>
              <a:cs typeface="Calibri" panose="020F0502020204030204" pitchFamily="34" charset="0"/>
            </a:endParaRPr>
          </a:p>
          <a:p>
            <a:pPr lvl="1">
              <a:spcBef>
                <a:spcPct val="0"/>
              </a:spcBef>
              <a:spcAft>
                <a:spcPts val="1200"/>
              </a:spcAft>
              <a:buClr>
                <a:srgbClr val="FFFF00"/>
              </a:buClr>
              <a:buFontTx/>
              <a:buNone/>
            </a:pPr>
            <a:r>
              <a:rPr lang="en-US" altLang="en-US" sz="2000" dirty="0">
                <a:latin typeface="Calibri" panose="020F0502020204030204" pitchFamily="34" charset="0"/>
                <a:cs typeface="Calibri" panose="020F0502020204030204" pitchFamily="34" charset="0"/>
              </a:rPr>
              <a:t>Raise a safety or health concern with your employer or  L &amp; I - DOSH, request personal protective equipment, or report a work-related hazard, including COVID-19.  </a:t>
            </a:r>
          </a:p>
          <a:p>
            <a:pPr lvl="1">
              <a:spcBef>
                <a:spcPct val="0"/>
              </a:spcBef>
              <a:spcAft>
                <a:spcPts val="1200"/>
              </a:spcAft>
              <a:buClr>
                <a:srgbClr val="FFFF00"/>
              </a:buClr>
              <a:buFontTx/>
              <a:buNone/>
            </a:pPr>
            <a:r>
              <a:rPr lang="en-US" altLang="en-US" sz="2000" dirty="0">
                <a:latin typeface="Calibri" panose="020F0502020204030204" pitchFamily="34" charset="0"/>
                <a:cs typeface="Calibri" panose="020F0502020204030204" pitchFamily="34" charset="0"/>
              </a:rPr>
              <a:t>Receive information and training on job hazards in your workplace. </a:t>
            </a:r>
          </a:p>
          <a:p>
            <a:pPr lvl="1" algn="ctr">
              <a:spcBef>
                <a:spcPct val="0"/>
              </a:spcBef>
              <a:spcAft>
                <a:spcPts val="1200"/>
              </a:spcAft>
              <a:buClr>
                <a:srgbClr val="FFFF00"/>
              </a:buClr>
              <a:buFontTx/>
              <a:buNone/>
            </a:pPr>
            <a:r>
              <a:rPr lang="en-US" altLang="en-US" sz="2000" dirty="0">
                <a:latin typeface="Calibri" panose="020F0502020204030204" pitchFamily="34" charset="0"/>
                <a:cs typeface="Calibri" panose="020F0502020204030204" pitchFamily="34" charset="0"/>
                <a:hlinkClick r:id="rId4"/>
              </a:rPr>
              <a:t>Submitting a safety hazard concern to L &amp; I -DOSH</a:t>
            </a:r>
            <a:endParaRPr lang="en-US" altLang="en-US" sz="2000" dirty="0">
              <a:latin typeface="Calibri" panose="020F0502020204030204" pitchFamily="34" charset="0"/>
              <a:cs typeface="Calibri" panose="020F0502020204030204" pitchFamily="34" charset="0"/>
            </a:endParaRPr>
          </a:p>
        </p:txBody>
      </p:sp>
      <p:sp>
        <p:nvSpPr>
          <p:cNvPr id="19458" name="Title 1"/>
          <p:cNvSpPr>
            <a:spLocks noGrp="1"/>
          </p:cNvSpPr>
          <p:nvPr>
            <p:ph type="title"/>
          </p:nvPr>
        </p:nvSpPr>
        <p:spPr>
          <a:xfrm>
            <a:off x="381000" y="107950"/>
            <a:ext cx="8382000" cy="479425"/>
          </a:xfrm>
        </p:spPr>
        <p:txBody>
          <a:bodyPr/>
          <a:lstStyle/>
          <a:p>
            <a:pPr algn="ctr"/>
            <a:r>
              <a:rPr lang="en-US" altLang="en-US" sz="2800" b="0">
                <a:solidFill>
                  <a:schemeClr val="tx1"/>
                </a:solidFill>
              </a:rPr>
              <a:t>Worker rights</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3"/>
          <p:cNvSpPr txBox="1">
            <a:spLocks noChangeArrowheads="1"/>
          </p:cNvSpPr>
          <p:nvPr/>
        </p:nvSpPr>
        <p:spPr bwMode="auto">
          <a:xfrm>
            <a:off x="762000" y="1428750"/>
            <a:ext cx="7391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1800" dirty="0">
                <a:hlinkClick r:id="rId3"/>
              </a:rPr>
              <a:t>Coronavirus Prevention – summary of general workplace requirements</a:t>
            </a:r>
            <a:endParaRPr lang="en-US" altLang="en-US" sz="1800" dirty="0"/>
          </a:p>
          <a:p>
            <a:pPr>
              <a:spcBef>
                <a:spcPct val="0"/>
              </a:spcBef>
              <a:buClrTx/>
              <a:buFontTx/>
              <a:buNone/>
            </a:pPr>
            <a:endParaRPr lang="en-US" altLang="en-US" sz="1800" dirty="0"/>
          </a:p>
          <a:p>
            <a:pPr>
              <a:spcBef>
                <a:spcPct val="0"/>
              </a:spcBef>
              <a:buClrTx/>
              <a:buFontTx/>
              <a:buNone/>
            </a:pPr>
            <a:r>
              <a:rPr lang="en-US" altLang="en-US" sz="1800" dirty="0">
                <a:hlinkClick r:id="rId4"/>
              </a:rPr>
              <a:t>Coronavirus Prevention in Agriculture &amp; Related Industries</a:t>
            </a:r>
            <a:endParaRPr lang="en-US" altLang="en-US" sz="1800" dirty="0"/>
          </a:p>
          <a:p>
            <a:pPr>
              <a:spcBef>
                <a:spcPct val="0"/>
              </a:spcBef>
              <a:buClrTx/>
              <a:buFontTx/>
              <a:buNone/>
            </a:pPr>
            <a:endParaRPr lang="en-US" altLang="en-US" sz="1800" dirty="0"/>
          </a:p>
          <a:p>
            <a:pPr>
              <a:spcBef>
                <a:spcPct val="0"/>
              </a:spcBef>
              <a:buClrTx/>
              <a:buFontTx/>
              <a:buNone/>
            </a:pPr>
            <a:r>
              <a:rPr lang="en-US" altLang="en-US" sz="1800" dirty="0">
                <a:hlinkClick r:id="rId5"/>
              </a:rPr>
              <a:t>Food Processing-Warehouse Coronavirus Fact sheet</a:t>
            </a:r>
            <a:endParaRPr lang="en-US" altLang="en-US" sz="1800" dirty="0"/>
          </a:p>
          <a:p>
            <a:pPr>
              <a:spcBef>
                <a:spcPct val="0"/>
              </a:spcBef>
              <a:buClrTx/>
              <a:buFontTx/>
              <a:buNone/>
            </a:pPr>
            <a:endParaRPr lang="en-US" altLang="en-US" sz="1800" dirty="0"/>
          </a:p>
          <a:p>
            <a:pPr>
              <a:spcBef>
                <a:spcPct val="0"/>
              </a:spcBef>
              <a:buClrTx/>
              <a:buFontTx/>
              <a:buNone/>
            </a:pPr>
            <a:r>
              <a:rPr lang="en-US" altLang="en-US" sz="1800" dirty="0">
                <a:hlinkClick r:id="rId6"/>
              </a:rPr>
              <a:t>Coronavirus (Covid-19) Protecting Grocery Store Workers</a:t>
            </a:r>
            <a:endParaRPr lang="en-US" altLang="en-US" sz="1800" dirty="0"/>
          </a:p>
          <a:p>
            <a:pPr>
              <a:spcBef>
                <a:spcPct val="0"/>
              </a:spcBef>
              <a:buClrTx/>
              <a:buNone/>
            </a:pPr>
            <a:endParaRPr lang="en-US" altLang="en-US" sz="1800" dirty="0">
              <a:hlinkClick r:id="rId7"/>
            </a:endParaRPr>
          </a:p>
          <a:p>
            <a:pPr>
              <a:spcBef>
                <a:spcPct val="0"/>
              </a:spcBef>
              <a:buClrTx/>
              <a:buNone/>
            </a:pPr>
            <a:r>
              <a:rPr lang="en-US" altLang="en-US" sz="1800" dirty="0">
                <a:hlinkClick r:id="rId7"/>
              </a:rPr>
              <a:t>Covid-19 Transmission Risks and facemasks or respirators choices</a:t>
            </a:r>
            <a:endParaRPr lang="en-US" altLang="en-US" sz="1800" dirty="0"/>
          </a:p>
        </p:txBody>
      </p:sp>
      <p:sp>
        <p:nvSpPr>
          <p:cNvPr id="20482" name="Title 1"/>
          <p:cNvSpPr>
            <a:spLocks noGrp="1"/>
          </p:cNvSpPr>
          <p:nvPr>
            <p:ph type="title"/>
          </p:nvPr>
        </p:nvSpPr>
        <p:spPr/>
        <p:txBody>
          <a:bodyPr/>
          <a:lstStyle/>
          <a:p>
            <a:pPr algn="ctr"/>
            <a:r>
              <a:rPr lang="en-US" altLang="en-US" sz="2800" b="0">
                <a:solidFill>
                  <a:schemeClr val="tx1"/>
                </a:solidFill>
              </a:rPr>
              <a:t>Specific guidelines for various workplaces</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295400" y="4054475"/>
            <a:ext cx="601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4472C4"/>
                </a:solidFill>
                <a:latin typeface="Calibri" panose="020F0502020204030204" pitchFamily="34" charset="0"/>
                <a:cs typeface="Calibri" panose="020F0502020204030204" pitchFamily="34" charset="0"/>
              </a:rPr>
              <a:t>1-800-547-8367 or email </a:t>
            </a:r>
            <a:r>
              <a:rPr lang="en-US" altLang="en-US" u="sng">
                <a:solidFill>
                  <a:srgbClr val="4472C4"/>
                </a:solidFill>
                <a:latin typeface="Calibri" panose="020F0502020204030204" pitchFamily="34" charset="0"/>
                <a:cs typeface="Calibri" panose="020F0502020204030204" pitchFamily="34" charset="0"/>
                <a:hlinkClick r:id="rId3"/>
              </a:rPr>
              <a:t>DOSHConsultation@Lni.wa.gov </a:t>
            </a:r>
            <a:endParaRPr lang="en-US" altLang="en-US"/>
          </a:p>
        </p:txBody>
      </p:sp>
      <p:sp>
        <p:nvSpPr>
          <p:cNvPr id="7" name="TextBox 5"/>
          <p:cNvSpPr txBox="1">
            <a:spLocks noChangeArrowheads="1"/>
          </p:cNvSpPr>
          <p:nvPr/>
        </p:nvSpPr>
        <p:spPr bwMode="auto">
          <a:xfrm>
            <a:off x="2438400" y="36195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hlinkClick r:id="rId4"/>
              </a:rPr>
              <a:t>Request an onsite consultation</a:t>
            </a:r>
            <a:endParaRPr lang="en-US" altLang="en-US"/>
          </a:p>
        </p:txBody>
      </p:sp>
      <p:sp>
        <p:nvSpPr>
          <p:cNvPr id="6" name="Rectangle 3"/>
          <p:cNvSpPr>
            <a:spLocks noChangeArrowheads="1"/>
          </p:cNvSpPr>
          <p:nvPr/>
        </p:nvSpPr>
        <p:spPr bwMode="auto">
          <a:xfrm>
            <a:off x="990600" y="1700213"/>
            <a:ext cx="7239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464753"/>
                </a:solidFill>
                <a:cs typeface="Arial" panose="020B0604020202020204" pitchFamily="34" charset="0"/>
              </a:rPr>
              <a:t>Safety or Industrial Hygiene consultants provide assistance with building your  employer’s safety program, training, identifying and controlling hazards, and following applicable safety rules. No fines or penalties will result from issues uncovered and corrected during a consultation. However, consultants will ask your employer to correct any serious issues and offer assistance.</a:t>
            </a:r>
            <a:endParaRPr lang="en-US" altLang="en-US" dirty="0">
              <a:cs typeface="Arial" panose="020B0604020202020204" pitchFamily="34" charset="0"/>
            </a:endParaRPr>
          </a:p>
        </p:txBody>
      </p:sp>
      <p:sp>
        <p:nvSpPr>
          <p:cNvPr id="5" name="TextBox 2"/>
          <p:cNvSpPr txBox="1">
            <a:spLocks noChangeArrowheads="1"/>
          </p:cNvSpPr>
          <p:nvPr/>
        </p:nvSpPr>
        <p:spPr bwMode="auto">
          <a:xfrm>
            <a:off x="1676400" y="1011238"/>
            <a:ext cx="647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t>Your employer can request help from L &amp; I -DOSH</a:t>
            </a:r>
          </a:p>
        </p:txBody>
      </p:sp>
      <p:sp>
        <p:nvSpPr>
          <p:cNvPr id="4" name="Title 1"/>
          <p:cNvSpPr>
            <a:spLocks noGrp="1"/>
          </p:cNvSpPr>
          <p:nvPr>
            <p:ph type="title"/>
          </p:nvPr>
        </p:nvSpPr>
        <p:spPr>
          <a:xfrm>
            <a:off x="381000" y="285750"/>
            <a:ext cx="8382000" cy="479425"/>
          </a:xfrm>
        </p:spPr>
        <p:txBody>
          <a:bodyPr/>
          <a:lstStyle/>
          <a:p>
            <a:pPr algn="ctr"/>
            <a:r>
              <a:rPr lang="en-US" altLang="en-US" sz="2800" b="0">
                <a:solidFill>
                  <a:schemeClr val="tx1"/>
                </a:solidFill>
              </a:rPr>
              <a:t> Safety &amp; Health Consultation Services</a:t>
            </a:r>
          </a:p>
        </p:txBody>
      </p:sp>
    </p:spTree>
    <p:custDataLst>
      <p:tags r:id="rId1"/>
    </p:custDataLst>
    <p:extLst>
      <p:ext uri="{BB962C8B-B14F-4D97-AF65-F5344CB8AC3E}">
        <p14:creationId xmlns:p14="http://schemas.microsoft.com/office/powerpoint/2010/main" val="51277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2" descr="Coronavirus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00150"/>
            <a:ext cx="3014663"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2"/>
          <p:cNvSpPr txBox="1">
            <a:spLocks noChangeArrowheads="1"/>
          </p:cNvSpPr>
          <p:nvPr/>
        </p:nvSpPr>
        <p:spPr bwMode="auto">
          <a:xfrm>
            <a:off x="457200" y="1287463"/>
            <a:ext cx="4953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2000"/>
              <a:t>It is a virus related to other coronaviruses that cause the common cold, but can cause much more serious health effects.</a:t>
            </a:r>
          </a:p>
          <a:p>
            <a:pPr eaLnBrk="1" hangingPunct="1">
              <a:spcBef>
                <a:spcPct val="0"/>
              </a:spcBef>
              <a:buClrTx/>
              <a:buFontTx/>
              <a:buNone/>
            </a:pPr>
            <a:endParaRPr lang="en-US" altLang="en-US" sz="2000"/>
          </a:p>
          <a:p>
            <a:pPr eaLnBrk="1" hangingPunct="1">
              <a:spcBef>
                <a:spcPct val="0"/>
              </a:spcBef>
              <a:buClrTx/>
              <a:buFontTx/>
              <a:buNone/>
            </a:pPr>
            <a:r>
              <a:rPr lang="en-US" altLang="en-US" sz="2000"/>
              <a:t>It is highly contagious, spreading from person to person.</a:t>
            </a:r>
          </a:p>
          <a:p>
            <a:pPr eaLnBrk="1" hangingPunct="1">
              <a:spcBef>
                <a:spcPct val="0"/>
              </a:spcBef>
              <a:buClrTx/>
              <a:buFontTx/>
              <a:buNone/>
            </a:pPr>
            <a:endParaRPr lang="en-US" altLang="en-US" sz="2000"/>
          </a:p>
          <a:p>
            <a:pPr eaLnBrk="1" hangingPunct="1">
              <a:spcBef>
                <a:spcPct val="0"/>
              </a:spcBef>
              <a:buClrTx/>
              <a:buFontTx/>
              <a:buNone/>
            </a:pPr>
            <a:r>
              <a:rPr lang="en-US" altLang="en-US" sz="2000"/>
              <a:t>In just a few months, it has infected millions of people worldwide.</a:t>
            </a:r>
          </a:p>
        </p:txBody>
      </p:sp>
      <p:sp>
        <p:nvSpPr>
          <p:cNvPr id="7170" name="Title 1"/>
          <p:cNvSpPr>
            <a:spLocks noGrp="1"/>
          </p:cNvSpPr>
          <p:nvPr>
            <p:ph type="title"/>
          </p:nvPr>
        </p:nvSpPr>
        <p:spPr/>
        <p:txBody>
          <a:bodyPr/>
          <a:lstStyle/>
          <a:p>
            <a:pPr algn="ctr"/>
            <a:r>
              <a:rPr lang="en-US" altLang="en-US" sz="2800" b="0">
                <a:solidFill>
                  <a:schemeClr val="tx1"/>
                </a:solidFill>
              </a:rPr>
              <a:t>What is the coronavirus (Covid-19) virus?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3" descr="Man with hand on chest and hand over mouth cough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659063"/>
            <a:ext cx="21907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Man laying down with hand on forhead looking at a thermometer being held in his other han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601663"/>
            <a:ext cx="309245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ChangeArrowheads="1"/>
          </p:cNvSpPr>
          <p:nvPr/>
        </p:nvSpPr>
        <p:spPr bwMode="auto">
          <a:xfrm>
            <a:off x="228600" y="819150"/>
            <a:ext cx="4876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eaLnBrk="1" hangingPunct="1">
              <a:spcBef>
                <a:spcPct val="0"/>
              </a:spcBef>
              <a:spcAft>
                <a:spcPts val="1200"/>
              </a:spcAft>
              <a:buClr>
                <a:srgbClr val="FFFF00"/>
              </a:buClr>
              <a:buSzPct val="110000"/>
              <a:buFontTx/>
              <a:buNone/>
            </a:pPr>
            <a:r>
              <a:rPr lang="en-US" altLang="en-US" sz="2000">
                <a:latin typeface="Calibri" panose="020F0502020204030204" pitchFamily="34" charset="0"/>
              </a:rPr>
              <a:t>COVID-19 typically causes mild respiratory illness, but can cause severe disease, including pneumonia-like illness.</a:t>
            </a:r>
          </a:p>
          <a:p>
            <a:pPr eaLnBrk="1" hangingPunct="1">
              <a:spcBef>
                <a:spcPct val="0"/>
              </a:spcBef>
              <a:spcAft>
                <a:spcPts val="1200"/>
              </a:spcAft>
              <a:buClr>
                <a:srgbClr val="FFFF00"/>
              </a:buClr>
              <a:buSzPct val="110000"/>
              <a:buFontTx/>
              <a:buNone/>
            </a:pPr>
            <a:r>
              <a:rPr lang="en-US" altLang="en-US" sz="2000">
                <a:latin typeface="Calibri" panose="020F0502020204030204" pitchFamily="34" charset="0"/>
              </a:rPr>
              <a:t>Typical symptoms include fever, cough, and shortness of breath.</a:t>
            </a:r>
          </a:p>
          <a:p>
            <a:pPr eaLnBrk="1" hangingPunct="1">
              <a:spcBef>
                <a:spcPct val="0"/>
              </a:spcBef>
              <a:spcAft>
                <a:spcPts val="1200"/>
              </a:spcAft>
              <a:buClr>
                <a:srgbClr val="FFFF00"/>
              </a:buClr>
              <a:buSzPct val="110000"/>
              <a:buFontTx/>
              <a:buNone/>
            </a:pPr>
            <a:r>
              <a:rPr lang="en-US" altLang="en-US" sz="2000">
                <a:latin typeface="Calibri" panose="020F0502020204030204" pitchFamily="34" charset="0"/>
              </a:rPr>
              <a:t>Other symptoms are chills, muscle aches, sore throat, loss of sense of taste or smell.</a:t>
            </a:r>
          </a:p>
          <a:p>
            <a:pPr eaLnBrk="1" hangingPunct="1">
              <a:spcBef>
                <a:spcPct val="0"/>
              </a:spcBef>
              <a:spcAft>
                <a:spcPts val="1200"/>
              </a:spcAft>
              <a:buClr>
                <a:srgbClr val="FFFF00"/>
              </a:buClr>
              <a:buSzPct val="110000"/>
              <a:buFontTx/>
              <a:buNone/>
            </a:pPr>
            <a:r>
              <a:rPr lang="en-US" altLang="en-US" sz="2000">
                <a:latin typeface="Calibri" panose="020F0502020204030204" pitchFamily="34" charset="0"/>
              </a:rPr>
              <a:t>Symptoms begin 2-14 days after exposure.</a:t>
            </a:r>
          </a:p>
          <a:p>
            <a:pPr eaLnBrk="1" hangingPunct="1">
              <a:spcBef>
                <a:spcPct val="0"/>
              </a:spcBef>
              <a:spcAft>
                <a:spcPts val="1200"/>
              </a:spcAft>
              <a:buClr>
                <a:srgbClr val="FFFF00"/>
              </a:buClr>
              <a:buSzPct val="110000"/>
              <a:buFontTx/>
              <a:buNone/>
            </a:pPr>
            <a:r>
              <a:rPr lang="en-US" altLang="en-US" sz="2000" u="sng">
                <a:latin typeface="Calibri" panose="020F0502020204030204" pitchFamily="34" charset="0"/>
              </a:rPr>
              <a:t>Some people have no symptoms.</a:t>
            </a:r>
          </a:p>
        </p:txBody>
      </p:sp>
      <p:sp>
        <p:nvSpPr>
          <p:cNvPr id="8194" name="Title 1"/>
          <p:cNvSpPr>
            <a:spLocks noGrp="1"/>
          </p:cNvSpPr>
          <p:nvPr>
            <p:ph type="title"/>
          </p:nvPr>
        </p:nvSpPr>
        <p:spPr>
          <a:xfrm>
            <a:off x="419100" y="58738"/>
            <a:ext cx="8382000" cy="479425"/>
          </a:xfrm>
        </p:spPr>
        <p:txBody>
          <a:bodyPr/>
          <a:lstStyle/>
          <a:p>
            <a:pPr algn="ctr"/>
            <a:r>
              <a:rPr lang="en-US" altLang="en-US" sz="2800" b="0">
                <a:solidFill>
                  <a:schemeClr val="tx1"/>
                </a:solidFill>
              </a:rPr>
              <a:t>What are the symptoms of infection?</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2" descr="Woman without mask coughing, sending out coronaviruses into air"/>
          <p:cNvPicPr>
            <a:picLocks noChangeAspect="1"/>
          </p:cNvPicPr>
          <p:nvPr/>
        </p:nvPicPr>
        <p:blipFill>
          <a:blip r:embed="rId3">
            <a:extLst>
              <a:ext uri="{28A0092B-C50C-407E-A947-70E740481C1C}">
                <a14:useLocalDpi xmlns:a14="http://schemas.microsoft.com/office/drawing/2010/main" val="0"/>
              </a:ext>
            </a:extLst>
          </a:blip>
          <a:srcRect l="13632"/>
          <a:stretch>
            <a:fillRect/>
          </a:stretch>
        </p:blipFill>
        <p:spPr bwMode="auto">
          <a:xfrm>
            <a:off x="5181600" y="1504950"/>
            <a:ext cx="37671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
          <p:cNvSpPr>
            <a:spLocks noChangeArrowheads="1"/>
          </p:cNvSpPr>
          <p:nvPr/>
        </p:nvSpPr>
        <p:spPr bwMode="auto">
          <a:xfrm>
            <a:off x="1371600" y="4198938"/>
            <a:ext cx="670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1800" u="sng"/>
              <a:t>Infected people without symptoms can spread the virus.</a:t>
            </a:r>
          </a:p>
          <a:p>
            <a:pPr>
              <a:spcBef>
                <a:spcPct val="0"/>
              </a:spcBef>
              <a:buClrTx/>
              <a:buFontTx/>
              <a:buNone/>
            </a:pPr>
            <a:endParaRPr lang="en-US" altLang="en-US" sz="1800" u="sng"/>
          </a:p>
        </p:txBody>
      </p:sp>
      <p:sp>
        <p:nvSpPr>
          <p:cNvPr id="9220" name="TextBox 2"/>
          <p:cNvSpPr txBox="1">
            <a:spLocks noChangeArrowheads="1"/>
          </p:cNvSpPr>
          <p:nvPr/>
        </p:nvSpPr>
        <p:spPr bwMode="auto">
          <a:xfrm>
            <a:off x="152400" y="1117600"/>
            <a:ext cx="5029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2000"/>
              <a:t>It is spread from person to person mainly through respiratory droplets from someone who is infected.</a:t>
            </a:r>
          </a:p>
          <a:p>
            <a:pPr eaLnBrk="1" hangingPunct="1">
              <a:spcBef>
                <a:spcPct val="0"/>
              </a:spcBef>
              <a:buClrTx/>
              <a:buFontTx/>
              <a:buNone/>
            </a:pPr>
            <a:endParaRPr lang="en-US" altLang="en-US" sz="2000"/>
          </a:p>
          <a:p>
            <a:pPr eaLnBrk="1" hangingPunct="1">
              <a:spcBef>
                <a:spcPct val="0"/>
              </a:spcBef>
              <a:buClrTx/>
              <a:buFontTx/>
              <a:buNone/>
            </a:pPr>
            <a:r>
              <a:rPr lang="en-US" altLang="en-US" sz="2000"/>
              <a:t>It can spread to others from coughing, sneezing, singing and even talking.</a:t>
            </a:r>
          </a:p>
          <a:p>
            <a:pPr eaLnBrk="1" hangingPunct="1">
              <a:spcBef>
                <a:spcPct val="0"/>
              </a:spcBef>
              <a:buClrTx/>
              <a:buFontTx/>
              <a:buNone/>
            </a:pPr>
            <a:endParaRPr lang="en-US" altLang="en-US" sz="2000"/>
          </a:p>
          <a:p>
            <a:pPr eaLnBrk="1" hangingPunct="1">
              <a:spcBef>
                <a:spcPct val="0"/>
              </a:spcBef>
              <a:buClrTx/>
              <a:buFontTx/>
              <a:buNone/>
            </a:pPr>
            <a:r>
              <a:rPr lang="en-US" altLang="en-US" sz="2000"/>
              <a:t>It also can spread from contact with contaminated surfaces or objects.</a:t>
            </a:r>
            <a:endParaRPr lang="en-US" altLang="en-US" sz="2000" u="sng"/>
          </a:p>
        </p:txBody>
      </p:sp>
      <p:sp>
        <p:nvSpPr>
          <p:cNvPr id="9218" name="Title 1"/>
          <p:cNvSpPr>
            <a:spLocks noGrp="1"/>
          </p:cNvSpPr>
          <p:nvPr>
            <p:ph type="title"/>
          </p:nvPr>
        </p:nvSpPr>
        <p:spPr/>
        <p:txBody>
          <a:bodyPr/>
          <a:lstStyle/>
          <a:p>
            <a:pPr algn="ctr"/>
            <a:r>
              <a:rPr lang="en-US" altLang="en-US" b="0">
                <a:solidFill>
                  <a:schemeClr val="tx1"/>
                </a:solidFill>
              </a:rPr>
              <a:t>How is Covid-19 spread?</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3" descr="Man with mask holding head as if not feeling well"/>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30513"/>
            <a:ext cx="3281363"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2"/>
          <p:cNvSpPr>
            <a:spLocks noChangeArrowheads="1"/>
          </p:cNvSpPr>
          <p:nvPr/>
        </p:nvSpPr>
        <p:spPr bwMode="auto">
          <a:xfrm>
            <a:off x="419100" y="3389313"/>
            <a:ext cx="4305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000"/>
              <a:t>Inform your employer, so they can determine who you may have been in contact with at work. </a:t>
            </a:r>
          </a:p>
        </p:txBody>
      </p:sp>
      <p:sp>
        <p:nvSpPr>
          <p:cNvPr id="10244" name="TextBox 2"/>
          <p:cNvSpPr txBox="1">
            <a:spLocks noChangeArrowheads="1"/>
          </p:cNvSpPr>
          <p:nvPr/>
        </p:nvSpPr>
        <p:spPr bwMode="auto">
          <a:xfrm>
            <a:off x="2819400" y="725488"/>
            <a:ext cx="533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000" dirty="0"/>
              <a:t>If you believe you may have the coronavirus, stay home and call your healthcare provider.</a:t>
            </a:r>
          </a:p>
          <a:p>
            <a:pPr>
              <a:spcBef>
                <a:spcPct val="0"/>
              </a:spcBef>
              <a:buClrTx/>
              <a:buFontTx/>
              <a:buNone/>
            </a:pPr>
            <a:endParaRPr lang="en-US" altLang="en-US" sz="2000" dirty="0"/>
          </a:p>
          <a:p>
            <a:pPr>
              <a:spcBef>
                <a:spcPct val="0"/>
              </a:spcBef>
              <a:buClrTx/>
              <a:buFontTx/>
              <a:buNone/>
            </a:pPr>
            <a:r>
              <a:rPr lang="en-US" altLang="en-US" sz="2000" dirty="0"/>
              <a:t>If you have been infected, you likely had no symptoms for several days, and you may have passed the infection onto coworkers.</a:t>
            </a:r>
            <a:endParaRPr lang="en-US" altLang="en-US" sz="1800" dirty="0"/>
          </a:p>
        </p:txBody>
      </p:sp>
      <p:pic>
        <p:nvPicPr>
          <p:cNvPr id="10245" name="Picture 2" descr="Women touching throat with worried look on fac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 y="674688"/>
            <a:ext cx="218281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itle 1"/>
          <p:cNvSpPr>
            <a:spLocks noGrp="1"/>
          </p:cNvSpPr>
          <p:nvPr>
            <p:ph type="title"/>
          </p:nvPr>
        </p:nvSpPr>
        <p:spPr>
          <a:xfrm>
            <a:off x="419100" y="136525"/>
            <a:ext cx="8382000" cy="479425"/>
          </a:xfrm>
        </p:spPr>
        <p:txBody>
          <a:bodyPr/>
          <a:lstStyle/>
          <a:p>
            <a:pPr algn="ctr"/>
            <a:r>
              <a:rPr lang="en-US" altLang="en-US" sz="2800" b="0"/>
              <a:t>What to do if you feel sick</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Box 3"/>
          <p:cNvSpPr txBox="1">
            <a:spLocks noChangeArrowheads="1"/>
          </p:cNvSpPr>
          <p:nvPr/>
        </p:nvSpPr>
        <p:spPr bwMode="auto">
          <a:xfrm>
            <a:off x="6172200" y="4562475"/>
            <a:ext cx="2286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800"/>
              <a:t>Courtesy of ABC Radio National - Australia</a:t>
            </a:r>
          </a:p>
        </p:txBody>
      </p:sp>
      <p:pic>
        <p:nvPicPr>
          <p:cNvPr id="11270" name="Picture 2" descr="Emergency person wearing mas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495550"/>
            <a:ext cx="2517775"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 descr="Group of medical personnel all wearing facemask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498475"/>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2"/>
          <p:cNvSpPr txBox="1">
            <a:spLocks noChangeArrowheads="1"/>
          </p:cNvSpPr>
          <p:nvPr/>
        </p:nvSpPr>
        <p:spPr bwMode="auto">
          <a:xfrm>
            <a:off x="228600" y="792163"/>
            <a:ext cx="55626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dirty="0"/>
              <a:t>Extremely High Risk:</a:t>
            </a:r>
          </a:p>
          <a:p>
            <a:pPr>
              <a:spcBef>
                <a:spcPct val="0"/>
              </a:spcBef>
              <a:buClrTx/>
              <a:buFontTx/>
              <a:buNone/>
            </a:pPr>
            <a:endParaRPr lang="en-US" altLang="en-US" sz="1800" dirty="0"/>
          </a:p>
          <a:p>
            <a:pPr>
              <a:spcBef>
                <a:spcPct val="0"/>
              </a:spcBef>
              <a:buClrTx/>
              <a:buFontTx/>
              <a:buNone/>
            </a:pPr>
            <a:r>
              <a:rPr lang="en-US" altLang="en-US" sz="2000" dirty="0"/>
              <a:t>Healthcare workers treating or caring for coronavirus infected patients.</a:t>
            </a:r>
          </a:p>
          <a:p>
            <a:pPr>
              <a:spcBef>
                <a:spcPct val="0"/>
              </a:spcBef>
              <a:buClrTx/>
              <a:buFontTx/>
              <a:buNone/>
            </a:pPr>
            <a:endParaRPr lang="en-US" altLang="en-US" sz="2000" dirty="0"/>
          </a:p>
          <a:p>
            <a:pPr>
              <a:spcBef>
                <a:spcPct val="0"/>
              </a:spcBef>
              <a:buClrTx/>
              <a:buFontTx/>
              <a:buNone/>
            </a:pPr>
            <a:r>
              <a:rPr lang="en-US" altLang="en-US" sz="2000" dirty="0"/>
              <a:t>EMT/ambulance employees transporting infected persons.</a:t>
            </a:r>
          </a:p>
          <a:p>
            <a:pPr>
              <a:spcBef>
                <a:spcPct val="0"/>
              </a:spcBef>
              <a:buClrTx/>
              <a:buFontTx/>
              <a:buNone/>
            </a:pPr>
            <a:endParaRPr lang="en-US" altLang="en-US" sz="2000" dirty="0"/>
          </a:p>
          <a:p>
            <a:pPr>
              <a:spcBef>
                <a:spcPct val="0"/>
              </a:spcBef>
              <a:buClrTx/>
              <a:buFontTx/>
              <a:buNone/>
            </a:pPr>
            <a:r>
              <a:rPr lang="en-US" altLang="en-US" sz="2400" dirty="0"/>
              <a:t>High Risk:</a:t>
            </a:r>
          </a:p>
          <a:p>
            <a:pPr>
              <a:spcBef>
                <a:spcPct val="0"/>
              </a:spcBef>
              <a:buClrTx/>
              <a:buFontTx/>
              <a:buNone/>
            </a:pPr>
            <a:r>
              <a:rPr lang="en-US" altLang="en-US" sz="2000" dirty="0"/>
              <a:t>Mortuary workers performing or assisting with autopsies of infected persons.</a:t>
            </a:r>
          </a:p>
        </p:txBody>
      </p:sp>
      <p:sp>
        <p:nvSpPr>
          <p:cNvPr id="11266" name="Title 1"/>
          <p:cNvSpPr>
            <a:spLocks noGrp="1"/>
          </p:cNvSpPr>
          <p:nvPr>
            <p:ph type="title"/>
          </p:nvPr>
        </p:nvSpPr>
        <p:spPr>
          <a:xfrm>
            <a:off x="304800" y="57150"/>
            <a:ext cx="8382000" cy="479425"/>
          </a:xfrm>
        </p:spPr>
        <p:txBody>
          <a:bodyPr/>
          <a:lstStyle/>
          <a:p>
            <a:pPr algn="ctr"/>
            <a:r>
              <a:rPr lang="en-US" altLang="en-US" sz="2800" b="0">
                <a:solidFill>
                  <a:schemeClr val="tx1"/>
                </a:solidFill>
              </a:rPr>
              <a:t>Who is at risk at work?</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3" descr="Person wearing mask sitting in the drivers seat of a vehicle."/>
          <p:cNvPicPr>
            <a:picLocks noChangeAspect="1"/>
          </p:cNvPicPr>
          <p:nvPr/>
        </p:nvPicPr>
        <p:blipFill>
          <a:blip r:embed="rId3">
            <a:extLst>
              <a:ext uri="{28A0092B-C50C-407E-A947-70E740481C1C}">
                <a14:useLocalDpi xmlns:a14="http://schemas.microsoft.com/office/drawing/2010/main" val="0"/>
              </a:ext>
            </a:extLst>
          </a:blip>
          <a:srcRect l="6662"/>
          <a:stretch>
            <a:fillRect/>
          </a:stretch>
        </p:blipFill>
        <p:spPr bwMode="auto">
          <a:xfrm>
            <a:off x="6629400" y="2801938"/>
            <a:ext cx="242411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Person wearing gloves cutting mea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4463" y="760413"/>
            <a:ext cx="248285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Grocery worker standing in front of shelves, wearing a mask, giving a thumbs u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6588" y="1752600"/>
            <a:ext cx="1954212"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2"/>
          <p:cNvSpPr txBox="1">
            <a:spLocks noChangeArrowheads="1"/>
          </p:cNvSpPr>
          <p:nvPr/>
        </p:nvSpPr>
        <p:spPr bwMode="auto">
          <a:xfrm>
            <a:off x="149474" y="580357"/>
            <a:ext cx="44225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dirty="0"/>
              <a:t>Medium Risk:</a:t>
            </a:r>
          </a:p>
          <a:p>
            <a:pPr>
              <a:spcBef>
                <a:spcPct val="0"/>
              </a:spcBef>
              <a:buClrTx/>
              <a:buFontTx/>
              <a:buNone/>
            </a:pPr>
            <a:endParaRPr lang="en-US" altLang="en-US" sz="1200" dirty="0"/>
          </a:p>
          <a:p>
            <a:pPr>
              <a:spcBef>
                <a:spcPct val="0"/>
              </a:spcBef>
              <a:buClrTx/>
              <a:buFontTx/>
              <a:buNone/>
            </a:pPr>
            <a:r>
              <a:rPr lang="en-US" altLang="en-US" sz="2000" dirty="0"/>
              <a:t>Any job requiring you to work either:</a:t>
            </a:r>
          </a:p>
          <a:p>
            <a:pPr marL="342900" indent="-342900">
              <a:spcBef>
                <a:spcPct val="0"/>
              </a:spcBef>
              <a:buClrTx/>
            </a:pPr>
            <a:r>
              <a:rPr lang="en-US" altLang="en-US" sz="2000" dirty="0"/>
              <a:t>several times a day within 6 feet of others for several minutes at a time without physical barriers or other prevention measures in place; OR</a:t>
            </a:r>
          </a:p>
          <a:p>
            <a:pPr marL="342900" indent="-342900">
              <a:spcBef>
                <a:spcPct val="0"/>
              </a:spcBef>
              <a:buClrTx/>
            </a:pPr>
            <a:r>
              <a:rPr lang="en-US" altLang="en-US" sz="2000" dirty="0"/>
              <a:t>in a room with 3-6 coworkers providing personal services to healthy clients wearing a face covering.</a:t>
            </a:r>
          </a:p>
          <a:p>
            <a:pPr>
              <a:spcBef>
                <a:spcPct val="0"/>
              </a:spcBef>
              <a:buClrTx/>
              <a:buFontTx/>
              <a:buNone/>
            </a:pPr>
            <a:r>
              <a:rPr lang="en-US" altLang="en-US" sz="1600" dirty="0"/>
              <a:t>	</a:t>
            </a:r>
          </a:p>
        </p:txBody>
      </p:sp>
      <p:sp>
        <p:nvSpPr>
          <p:cNvPr id="2" name="TextBox 1"/>
          <p:cNvSpPr txBox="1"/>
          <p:nvPr/>
        </p:nvSpPr>
        <p:spPr>
          <a:xfrm>
            <a:off x="1828800" y="4019550"/>
            <a:ext cx="4665663" cy="646331"/>
          </a:xfrm>
          <a:prstGeom prst="rect">
            <a:avLst/>
          </a:prstGeom>
          <a:noFill/>
        </p:spPr>
        <p:txBody>
          <a:bodyPr wrap="square" rtlCol="0">
            <a:spAutoFit/>
          </a:bodyPr>
          <a:lstStyle/>
          <a:p>
            <a:r>
              <a:rPr lang="en-US" altLang="en-US" dirty="0"/>
              <a:t>Examples: grocery store stockers, public transit drivers, kitchen workers, hair salons</a:t>
            </a:r>
            <a:endParaRPr lang="en-US" dirty="0"/>
          </a:p>
        </p:txBody>
      </p:sp>
      <p:sp>
        <p:nvSpPr>
          <p:cNvPr id="12290" name="Title 1"/>
          <p:cNvSpPr>
            <a:spLocks noGrp="1"/>
          </p:cNvSpPr>
          <p:nvPr>
            <p:ph type="title"/>
          </p:nvPr>
        </p:nvSpPr>
        <p:spPr>
          <a:xfrm>
            <a:off x="228600" y="107950"/>
            <a:ext cx="8382000" cy="479425"/>
          </a:xfrm>
        </p:spPr>
        <p:txBody>
          <a:bodyPr/>
          <a:lstStyle/>
          <a:p>
            <a:pPr algn="ctr"/>
            <a:r>
              <a:rPr lang="en-US" altLang="en-US" sz="2800" b="0">
                <a:solidFill>
                  <a:schemeClr val="tx1"/>
                </a:solidFill>
              </a:rPr>
              <a:t>Who is at risk (continued)</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2" descr="Man sitting at desk looking at computer screen"/>
          <p:cNvPicPr>
            <a:picLocks noChangeAspect="1"/>
          </p:cNvPicPr>
          <p:nvPr/>
        </p:nvPicPr>
        <p:blipFill>
          <a:blip r:embed="rId3">
            <a:extLst>
              <a:ext uri="{28A0092B-C50C-407E-A947-70E740481C1C}">
                <a14:useLocalDpi xmlns:a14="http://schemas.microsoft.com/office/drawing/2010/main" val="0"/>
              </a:ext>
            </a:extLst>
          </a:blip>
          <a:srcRect l="5453" r="9091"/>
          <a:stretch>
            <a:fillRect/>
          </a:stretch>
        </p:blipFill>
        <p:spPr bwMode="auto">
          <a:xfrm>
            <a:off x="5410200" y="1557338"/>
            <a:ext cx="3581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p:cNvSpPr>
            <a:spLocks noChangeArrowheads="1"/>
          </p:cNvSpPr>
          <p:nvPr/>
        </p:nvSpPr>
        <p:spPr bwMode="auto">
          <a:xfrm>
            <a:off x="228600" y="1511300"/>
            <a:ext cx="52578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000" dirty="0"/>
              <a:t>Jobs where you can mostly stay at least 6 feet away from coworkers; only needing to briefly pass by up to several times a day.</a:t>
            </a:r>
          </a:p>
          <a:p>
            <a:pPr>
              <a:spcBef>
                <a:spcPct val="0"/>
              </a:spcBef>
              <a:buClrTx/>
              <a:buFontTx/>
              <a:buNone/>
            </a:pPr>
            <a:endParaRPr lang="en-US" altLang="en-US" sz="2000" dirty="0"/>
          </a:p>
          <a:p>
            <a:pPr>
              <a:spcBef>
                <a:spcPct val="0"/>
              </a:spcBef>
              <a:buClrTx/>
              <a:buFontTx/>
              <a:buNone/>
            </a:pPr>
            <a:r>
              <a:rPr lang="en-US" altLang="en-US" sz="2400" dirty="0"/>
              <a:t>Negligible (very low) Risk:</a:t>
            </a:r>
          </a:p>
          <a:p>
            <a:pPr>
              <a:spcBef>
                <a:spcPct val="0"/>
              </a:spcBef>
              <a:buClrTx/>
              <a:buFontTx/>
              <a:buNone/>
            </a:pPr>
            <a:r>
              <a:rPr lang="en-US" altLang="en-US" sz="2000" dirty="0"/>
              <a:t>When you work alone or around, but separate from several other people; and may only need to pass by once or twice a day.</a:t>
            </a:r>
          </a:p>
        </p:txBody>
      </p:sp>
      <p:sp>
        <p:nvSpPr>
          <p:cNvPr id="13317" name="TextBox 3"/>
          <p:cNvSpPr txBox="1">
            <a:spLocks noChangeArrowheads="1"/>
          </p:cNvSpPr>
          <p:nvPr/>
        </p:nvSpPr>
        <p:spPr bwMode="auto">
          <a:xfrm>
            <a:off x="304800" y="1049338"/>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dirty="0"/>
              <a:t>Low Risk:</a:t>
            </a:r>
          </a:p>
        </p:txBody>
      </p:sp>
      <p:sp>
        <p:nvSpPr>
          <p:cNvPr id="13314" name="Title 1"/>
          <p:cNvSpPr>
            <a:spLocks noGrp="1"/>
          </p:cNvSpPr>
          <p:nvPr>
            <p:ph type="title"/>
          </p:nvPr>
        </p:nvSpPr>
        <p:spPr/>
        <p:txBody>
          <a:bodyPr/>
          <a:lstStyle/>
          <a:p>
            <a:pPr algn="ctr"/>
            <a:r>
              <a:rPr lang="en-US" altLang="en-US" sz="2800" b="0">
                <a:solidFill>
                  <a:schemeClr val="tx1"/>
                </a:solidFill>
              </a:rPr>
              <a:t>Who is at risk </a:t>
            </a:r>
            <a:r>
              <a:rPr lang="en-US" altLang="en-US" sz="2400" b="0">
                <a:solidFill>
                  <a:schemeClr val="tx1"/>
                </a:solidFill>
              </a:rPr>
              <a:t>(continued)</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2" descr="person putting hand sanitizer on their hand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7100" y="2703513"/>
            <a:ext cx="2895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Illustration showing two figures standing 6 feet apar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1538" y="666750"/>
            <a:ext cx="29352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ChangeArrowheads="1"/>
          </p:cNvSpPr>
          <p:nvPr/>
        </p:nvSpPr>
        <p:spPr bwMode="auto">
          <a:xfrm>
            <a:off x="-381000" y="587375"/>
            <a:ext cx="62484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lvl="1" eaLnBrk="1" hangingPunct="1">
              <a:spcBef>
                <a:spcPct val="0"/>
              </a:spcBef>
              <a:spcAft>
                <a:spcPts val="450"/>
              </a:spcAft>
              <a:buClr>
                <a:srgbClr val="FFFF00"/>
              </a:buClr>
              <a:buSzPct val="110000"/>
              <a:buFontTx/>
              <a:buNone/>
            </a:pPr>
            <a:r>
              <a:rPr lang="en-US" altLang="en-US" sz="2000">
                <a:latin typeface="Calibri" panose="020F0502020204030204" pitchFamily="34" charset="0"/>
              </a:rPr>
              <a:t>Keep physical distance of at least 6 feet.</a:t>
            </a:r>
          </a:p>
          <a:p>
            <a:pPr lvl="1" eaLnBrk="1" hangingPunct="1">
              <a:spcBef>
                <a:spcPct val="0"/>
              </a:spcBef>
              <a:spcAft>
                <a:spcPts val="450"/>
              </a:spcAft>
              <a:buClr>
                <a:srgbClr val="FFFF00"/>
              </a:buClr>
              <a:buSzPct val="110000"/>
              <a:buFontTx/>
              <a:buNone/>
            </a:pPr>
            <a:endParaRPr lang="en-US" altLang="en-US" sz="800">
              <a:latin typeface="Calibri" panose="020F0502020204030204" pitchFamily="34" charset="0"/>
            </a:endParaRPr>
          </a:p>
          <a:p>
            <a:pPr lvl="1" eaLnBrk="1" hangingPunct="1">
              <a:spcBef>
                <a:spcPct val="0"/>
              </a:spcBef>
              <a:spcAft>
                <a:spcPts val="450"/>
              </a:spcAft>
              <a:buClr>
                <a:srgbClr val="FFFF00"/>
              </a:buClr>
              <a:buSzPct val="110000"/>
              <a:buFontTx/>
              <a:buNone/>
            </a:pPr>
            <a:r>
              <a:rPr lang="en-US" altLang="en-US" sz="2000">
                <a:latin typeface="Calibri" panose="020F0502020204030204" pitchFamily="34" charset="0"/>
              </a:rPr>
              <a:t>Practice frequent hand washing for 20 seconds and/or use hand sanitizer if soap and water are not available.</a:t>
            </a:r>
          </a:p>
          <a:p>
            <a:pPr lvl="1" eaLnBrk="1" hangingPunct="1">
              <a:spcBef>
                <a:spcPct val="0"/>
              </a:spcBef>
              <a:spcAft>
                <a:spcPts val="450"/>
              </a:spcAft>
              <a:buClr>
                <a:srgbClr val="FFFF00"/>
              </a:buClr>
              <a:buSzPct val="110000"/>
              <a:buFontTx/>
              <a:buNone/>
            </a:pPr>
            <a:endParaRPr lang="en-US" altLang="en-US" sz="800">
              <a:latin typeface="Calibri" panose="020F0502020204030204" pitchFamily="34" charset="0"/>
            </a:endParaRPr>
          </a:p>
          <a:p>
            <a:pPr lvl="1" eaLnBrk="1" hangingPunct="1">
              <a:spcBef>
                <a:spcPct val="0"/>
              </a:spcBef>
              <a:spcAft>
                <a:spcPts val="450"/>
              </a:spcAft>
              <a:buClr>
                <a:srgbClr val="FFFF00"/>
              </a:buClr>
              <a:buSzPct val="110000"/>
              <a:buFontTx/>
              <a:buNone/>
            </a:pPr>
            <a:r>
              <a:rPr lang="en-US" altLang="en-US" sz="2000">
                <a:latin typeface="Calibri" panose="020F0502020204030204" pitchFamily="34" charset="0"/>
              </a:rPr>
              <a:t>Frequently sanitize work surfaces and tools.</a:t>
            </a:r>
          </a:p>
          <a:p>
            <a:pPr lvl="1" eaLnBrk="1" hangingPunct="1">
              <a:spcBef>
                <a:spcPct val="0"/>
              </a:spcBef>
              <a:spcAft>
                <a:spcPts val="450"/>
              </a:spcAft>
              <a:buClr>
                <a:srgbClr val="FFFF00"/>
              </a:buClr>
              <a:buSzPct val="110000"/>
              <a:buFontTx/>
              <a:buNone/>
            </a:pPr>
            <a:endParaRPr lang="en-US" altLang="en-US" sz="800">
              <a:latin typeface="Calibri" panose="020F0502020204030204" pitchFamily="34" charset="0"/>
            </a:endParaRPr>
          </a:p>
          <a:p>
            <a:pPr lvl="1" eaLnBrk="1" hangingPunct="1">
              <a:spcBef>
                <a:spcPct val="0"/>
              </a:spcBef>
              <a:spcAft>
                <a:spcPts val="450"/>
              </a:spcAft>
              <a:buClr>
                <a:srgbClr val="FFFF00"/>
              </a:buClr>
              <a:buSzPct val="110000"/>
              <a:buFontTx/>
              <a:buNone/>
            </a:pPr>
            <a:r>
              <a:rPr lang="en-US" altLang="en-US" sz="2000">
                <a:latin typeface="Calibri" panose="020F0502020204030204" pitchFamily="34" charset="0"/>
              </a:rPr>
              <a:t>Cover coughs and sneezes and wear a face mask.</a:t>
            </a:r>
          </a:p>
          <a:p>
            <a:pPr lvl="1" eaLnBrk="1" hangingPunct="1">
              <a:spcBef>
                <a:spcPct val="0"/>
              </a:spcBef>
              <a:spcAft>
                <a:spcPts val="450"/>
              </a:spcAft>
              <a:buClr>
                <a:srgbClr val="FFFF00"/>
              </a:buClr>
              <a:buSzPct val="110000"/>
              <a:buFontTx/>
              <a:buNone/>
            </a:pPr>
            <a:endParaRPr lang="en-US" altLang="en-US" sz="800">
              <a:latin typeface="Calibri" panose="020F0502020204030204" pitchFamily="34" charset="0"/>
            </a:endParaRPr>
          </a:p>
          <a:p>
            <a:pPr lvl="1" eaLnBrk="1" hangingPunct="1">
              <a:spcBef>
                <a:spcPct val="0"/>
              </a:spcBef>
              <a:spcAft>
                <a:spcPts val="450"/>
              </a:spcAft>
              <a:buClr>
                <a:srgbClr val="FFFF00"/>
              </a:buClr>
              <a:buSzPct val="110000"/>
              <a:buFontTx/>
              <a:buNone/>
            </a:pPr>
            <a:r>
              <a:rPr lang="en-US" altLang="en-US" sz="2000">
                <a:latin typeface="Calibri" panose="020F0502020204030204" pitchFamily="34" charset="0"/>
              </a:rPr>
              <a:t>Avoid touching the eyes, nose, or mouth with unwashed hands.</a:t>
            </a:r>
          </a:p>
          <a:p>
            <a:pPr lvl="1" eaLnBrk="1" hangingPunct="1">
              <a:spcBef>
                <a:spcPct val="0"/>
              </a:spcBef>
              <a:spcAft>
                <a:spcPts val="450"/>
              </a:spcAft>
              <a:buClr>
                <a:srgbClr val="FFFF00"/>
              </a:buClr>
              <a:buSzPct val="110000"/>
              <a:buFontTx/>
              <a:buNone/>
            </a:pPr>
            <a:endParaRPr lang="en-US" altLang="en-US" sz="800">
              <a:latin typeface="Calibri" panose="020F0502020204030204" pitchFamily="34" charset="0"/>
            </a:endParaRPr>
          </a:p>
          <a:p>
            <a:pPr lvl="1" eaLnBrk="1" hangingPunct="1">
              <a:spcBef>
                <a:spcPct val="0"/>
              </a:spcBef>
              <a:spcAft>
                <a:spcPts val="450"/>
              </a:spcAft>
              <a:buClr>
                <a:srgbClr val="FFFF00"/>
              </a:buClr>
              <a:buSzPct val="110000"/>
              <a:buFontTx/>
              <a:buNone/>
            </a:pPr>
            <a:r>
              <a:rPr lang="en-US" altLang="en-US" sz="2000">
                <a:latin typeface="Calibri" panose="020F0502020204030204" pitchFamily="34" charset="0"/>
              </a:rPr>
              <a:t>Stay home if you are sick and avoid co-workers who appear sick. </a:t>
            </a:r>
          </a:p>
          <a:p>
            <a:pPr lvl="1" eaLnBrk="1" hangingPunct="1">
              <a:spcBef>
                <a:spcPct val="0"/>
              </a:spcBef>
              <a:spcAft>
                <a:spcPts val="450"/>
              </a:spcAft>
              <a:buClr>
                <a:srgbClr val="FFFF00"/>
              </a:buClr>
              <a:buSzPct val="110000"/>
              <a:buFontTx/>
              <a:buNone/>
            </a:pPr>
            <a:endParaRPr lang="en-US" altLang="en-US" sz="1000">
              <a:latin typeface="Calibri" panose="020F0502020204030204" pitchFamily="34" charset="0"/>
            </a:endParaRPr>
          </a:p>
        </p:txBody>
      </p:sp>
      <p:sp>
        <p:nvSpPr>
          <p:cNvPr id="14338" name="Title 1"/>
          <p:cNvSpPr>
            <a:spLocks noGrp="1"/>
          </p:cNvSpPr>
          <p:nvPr>
            <p:ph type="title"/>
          </p:nvPr>
        </p:nvSpPr>
        <p:spPr>
          <a:xfrm>
            <a:off x="336550" y="107950"/>
            <a:ext cx="8382000" cy="479425"/>
          </a:xfrm>
        </p:spPr>
        <p:txBody>
          <a:bodyPr/>
          <a:lstStyle/>
          <a:p>
            <a:pPr algn="ctr"/>
            <a:r>
              <a:rPr lang="en-US" altLang="en-US" sz="2400" b="0">
                <a:solidFill>
                  <a:schemeClr val="tx1"/>
                </a:solidFill>
              </a:rPr>
              <a:t>How to protect yourself and others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2081</TotalTime>
  <Words>1009</Words>
  <Application>Microsoft Office PowerPoint</Application>
  <PresentationFormat>On-screen Show (16:9)</PresentationFormat>
  <Paragraphs>113</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Default Design</vt:lpstr>
      <vt:lpstr>Basic employee training on Covid-19 infection prevention </vt:lpstr>
      <vt:lpstr>What is the coronavirus (Covid-19) virus?</vt:lpstr>
      <vt:lpstr>What are the symptoms of infection?</vt:lpstr>
      <vt:lpstr>How is Covid-19 spread?</vt:lpstr>
      <vt:lpstr>What to do if you feel sick</vt:lpstr>
      <vt:lpstr>Who is at risk at work?</vt:lpstr>
      <vt:lpstr>Who is at risk (continued)</vt:lpstr>
      <vt:lpstr>Who is at risk (continued)</vt:lpstr>
      <vt:lpstr>How to protect yourself and others</vt:lpstr>
      <vt:lpstr>Face Coverings, Masks, and Respirators</vt:lpstr>
      <vt:lpstr>Face coverings, masks, and respirators–what’s the difference?</vt:lpstr>
      <vt:lpstr>What your employer must do to protect you</vt:lpstr>
      <vt:lpstr>Specific Covid-19 protective measures at your worksite </vt:lpstr>
      <vt:lpstr>Worker rights</vt:lpstr>
      <vt:lpstr>Specific guidelines for various workplaces</vt:lpstr>
      <vt:lpstr> Safety &amp; Health Consultation Services</vt:lpstr>
    </vt:vector>
  </TitlesOfParts>
  <Manager>Anne F Soiza</Manager>
  <Company>L&amp;I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employee training on Covid-19 infection prevention</dc:title>
  <dc:subject>Coronavirus/COVID-19</dc:subject>
  <dc:creator>DOSH</dc:creator>
  <cp:keywords>COVID-19 worker training, Coronavirus training for workers</cp:keywords>
  <cp:lastModifiedBy>Front Desk</cp:lastModifiedBy>
  <cp:revision>221</cp:revision>
  <dcterms:created xsi:type="dcterms:W3CDTF">2007-06-21T17:41:24Z</dcterms:created>
  <dcterms:modified xsi:type="dcterms:W3CDTF">2020-06-08T18:08:22Z</dcterms:modified>
  <cp:category>DOSH Safety &amp; Health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81810DE6-354C-4479-8D9B-3A6336781544</vt:lpwstr>
  </property>
  <property fmtid="{D5CDD505-2E9C-101B-9397-08002B2CF9AE}" pid="3" name="ArticulatePath">
    <vt:lpwstr>CoronavirusEmployeeTraining</vt:lpwstr>
  </property>
</Properties>
</file>